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56" r:id="rId1"/>
    <p:sldMasterId id="2147483681" r:id="rId2"/>
  </p:sldMasterIdLst>
  <p:notesMasterIdLst>
    <p:notesMasterId r:id="rId20"/>
  </p:notesMasterIdLst>
  <p:handoutMasterIdLst>
    <p:handoutMasterId r:id="rId21"/>
  </p:handoutMasterIdLst>
  <p:sldIdLst>
    <p:sldId id="459" r:id="rId3"/>
    <p:sldId id="552" r:id="rId4"/>
    <p:sldId id="553" r:id="rId5"/>
    <p:sldId id="562" r:id="rId6"/>
    <p:sldId id="563" r:id="rId7"/>
    <p:sldId id="564" r:id="rId8"/>
    <p:sldId id="565" r:id="rId9"/>
    <p:sldId id="566" r:id="rId10"/>
    <p:sldId id="554" r:id="rId11"/>
    <p:sldId id="567" r:id="rId12"/>
    <p:sldId id="551" r:id="rId13"/>
    <p:sldId id="555" r:id="rId14"/>
    <p:sldId id="556" r:id="rId15"/>
    <p:sldId id="557" r:id="rId16"/>
    <p:sldId id="558" r:id="rId17"/>
    <p:sldId id="559" r:id="rId18"/>
    <p:sldId id="560" r:id="rId19"/>
  </p:sldIdLst>
  <p:sldSz cx="9144000" cy="6858000" type="screen4x3"/>
  <p:notesSz cx="9296400" cy="70104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AB6"/>
    <a:srgbClr val="4F81BD"/>
    <a:srgbClr val="468EA0"/>
    <a:srgbClr val="353973"/>
    <a:srgbClr val="2F5778"/>
    <a:srgbClr val="B3172B"/>
    <a:srgbClr val="7E378E"/>
    <a:srgbClr val="15464B"/>
    <a:srgbClr val="008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9012ECD-51FC-41F1-AA8D-1B2483CD663E}" styleName="Estilo claro 2 - Énfasis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69CF1AB2-1976-4502-BF36-3FF5EA218861}" styleName="Estilo medio 4 - Énfasis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Estilo medio 2 - Énfasis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Estilo medio 2 - Énfasis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93296810-A885-4BE3-A3E7-6D5BEEA58F35}" styleName="Estilo medio 2 - Énfasis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849" autoAdjust="0"/>
    <p:restoredTop sz="88679" autoAdjust="0"/>
  </p:normalViewPr>
  <p:slideViewPr>
    <p:cSldViewPr snapToGrid="0" snapToObjects="1">
      <p:cViewPr varScale="1">
        <p:scale>
          <a:sx n="78" d="100"/>
          <a:sy n="78" d="100"/>
        </p:scale>
        <p:origin x="2010" y="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327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-1901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1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5265014" y="0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982E6B0-4093-4525-BAA5-041F7C92A15F}" type="datetimeFigureOut">
              <a:rPr lang="es-CL" smtClean="0"/>
              <a:pPr/>
              <a:t>28-07-2020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1" y="6658443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5265014" y="6658443"/>
            <a:ext cx="4029282" cy="3507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100919E-02DA-4FCC-94DF-6C8F7CB013EF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8891234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5265809" y="0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/>
          <a:lstStyle>
            <a:lvl1pPr algn="r">
              <a:defRPr sz="1200"/>
            </a:lvl1pPr>
          </a:lstStyle>
          <a:p>
            <a:fld id="{FA2A46D7-3894-A54B-B4A1-B0E4C2D1EC7E}" type="datetimeFigureOut">
              <a:rPr lang="en-US" smtClean="0"/>
              <a:pPr/>
              <a:t>7/28/2020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895600" y="525463"/>
            <a:ext cx="3505200" cy="26289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3177" tIns="46589" rIns="93177" bIns="46589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929640" y="3329940"/>
            <a:ext cx="7437120" cy="3154680"/>
          </a:xfrm>
          <a:prstGeom prst="rect">
            <a:avLst/>
          </a:prstGeom>
        </p:spPr>
        <p:txBody>
          <a:bodyPr vert="horz" lIns="93177" tIns="46589" rIns="93177" bIns="46589" rtlCol="0"/>
          <a:lstStyle/>
          <a:p>
            <a:pPr lvl="0"/>
            <a:r>
              <a:rPr lang="es-ES_tradnl" smtClean="0"/>
              <a:t>Click to edit Master text styles</a:t>
            </a:r>
          </a:p>
          <a:p>
            <a:pPr lvl="1"/>
            <a:r>
              <a:rPr lang="es-ES_tradnl" smtClean="0"/>
              <a:t>Second level</a:t>
            </a:r>
          </a:p>
          <a:p>
            <a:pPr lvl="2"/>
            <a:r>
              <a:rPr lang="es-ES_tradnl" smtClean="0"/>
              <a:t>Third level</a:t>
            </a:r>
          </a:p>
          <a:p>
            <a:pPr lvl="3"/>
            <a:r>
              <a:rPr lang="es-ES_tradnl" smtClean="0"/>
              <a:t>Fourth level</a:t>
            </a:r>
          </a:p>
          <a:p>
            <a:pPr lvl="4"/>
            <a:r>
              <a:rPr lang="es-ES_tradnl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5265809" y="6658664"/>
            <a:ext cx="4028440" cy="350520"/>
          </a:xfrm>
          <a:prstGeom prst="rect">
            <a:avLst/>
          </a:prstGeom>
        </p:spPr>
        <p:txBody>
          <a:bodyPr vert="horz" lIns="93177" tIns="46589" rIns="93177" bIns="46589" rtlCol="0" anchor="b"/>
          <a:lstStyle>
            <a:lvl1pPr algn="r">
              <a:defRPr sz="1200"/>
            </a:lvl1pPr>
          </a:lstStyle>
          <a:p>
            <a:fld id="{22B208DF-24DF-1C46-8C17-8757FEFE8420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4477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>
          <a:xfrm>
            <a:off x="2895600" y="525463"/>
            <a:ext cx="3505200" cy="2628900"/>
          </a:xfrm>
        </p:spPr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B208DF-24DF-1C46-8C17-8757FEFE8420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86015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sz="quarter" idx="11" hasCustomPrompt="1"/>
          </p:nvPr>
        </p:nvSpPr>
        <p:spPr>
          <a:xfrm>
            <a:off x="3187701" y="2582490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800" b="1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/>
              <a:t>Estilo portada presentación 1, </a:t>
            </a:r>
            <a:r>
              <a:rPr lang="es-ES" dirty="0" err="1" smtClean="0"/>
              <a:t>Verdana</a:t>
            </a:r>
            <a:r>
              <a:rPr lang="es-ES" dirty="0" smtClean="0"/>
              <a:t> Negrita 28pt</a:t>
            </a:r>
            <a:endParaRPr lang="es-ES" dirty="0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2" hasCustomPrompt="1"/>
          </p:nvPr>
        </p:nvSpPr>
        <p:spPr>
          <a:xfrm>
            <a:off x="3187701" y="3623722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00" b="0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>
                <a:solidFill>
                  <a:schemeClr val="accent1"/>
                </a:solidFill>
              </a:rPr>
              <a:t>(Línea adicional) Subtema </a:t>
            </a:r>
            <a:r>
              <a:rPr lang="es-ES" dirty="0" err="1" smtClean="0">
                <a:solidFill>
                  <a:schemeClr val="accent1"/>
                </a:solidFill>
              </a:rPr>
              <a:t>Verdana</a:t>
            </a:r>
            <a:r>
              <a:rPr lang="es-ES" dirty="0" smtClean="0">
                <a:solidFill>
                  <a:schemeClr val="accent1"/>
                </a:solidFill>
              </a:rPr>
              <a:t> 18pt</a:t>
            </a:r>
          </a:p>
        </p:txBody>
      </p:sp>
      <p:pic>
        <p:nvPicPr>
          <p:cNvPr id="2" name="1 Imagen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0"/>
            <a:ext cx="201889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2825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logoPNG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1" y="0"/>
            <a:ext cx="2033269" cy="2033269"/>
          </a:xfrm>
          <a:prstGeom prst="rect">
            <a:avLst/>
          </a:prstGeom>
        </p:spPr>
      </p:pic>
      <p:sp>
        <p:nvSpPr>
          <p:cNvPr id="11" name="Content Placeholder 11"/>
          <p:cNvSpPr>
            <a:spLocks noGrp="1"/>
          </p:cNvSpPr>
          <p:nvPr>
            <p:ph sz="quarter" idx="11" hasCustomPrompt="1"/>
          </p:nvPr>
        </p:nvSpPr>
        <p:spPr>
          <a:xfrm>
            <a:off x="3187701" y="2582490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800" b="1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/>
              <a:t>Estilo portada presentación 1, </a:t>
            </a:r>
            <a:r>
              <a:rPr lang="es-ES" dirty="0" err="1" smtClean="0"/>
              <a:t>Verdana</a:t>
            </a:r>
            <a:r>
              <a:rPr lang="es-ES" dirty="0" smtClean="0"/>
              <a:t> Negrita 28pt</a:t>
            </a:r>
            <a:endParaRPr lang="es-E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2" hasCustomPrompt="1"/>
          </p:nvPr>
        </p:nvSpPr>
        <p:spPr>
          <a:xfrm>
            <a:off x="3187701" y="3623722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00" b="0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>
                <a:solidFill>
                  <a:schemeClr val="accent1"/>
                </a:solidFill>
              </a:rPr>
              <a:t>(Línea adicional) Subtema </a:t>
            </a:r>
            <a:r>
              <a:rPr lang="es-ES" dirty="0" err="1" smtClean="0">
                <a:solidFill>
                  <a:schemeClr val="accent1"/>
                </a:solidFill>
              </a:rPr>
              <a:t>Verdana</a:t>
            </a:r>
            <a:r>
              <a:rPr lang="es-ES" dirty="0" smtClean="0">
                <a:solidFill>
                  <a:schemeClr val="accent1"/>
                </a:solidFill>
              </a:rPr>
              <a:t> 18pt</a:t>
            </a:r>
          </a:p>
        </p:txBody>
      </p:sp>
    </p:spTree>
    <p:extLst>
      <p:ext uri="{BB962C8B-B14F-4D97-AF65-F5344CB8AC3E}">
        <p14:creationId xmlns:p14="http://schemas.microsoft.com/office/powerpoint/2010/main" val="513380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imágenes prediseñadas 9"/>
          <p:cNvSpPr>
            <a:spLocks noGrp="1"/>
          </p:cNvSpPr>
          <p:nvPr>
            <p:ph type="clipArt" sz="quarter" idx="10" hasCustomPrompt="1"/>
          </p:nvPr>
        </p:nvSpPr>
        <p:spPr>
          <a:xfrm>
            <a:off x="0" y="0"/>
            <a:ext cx="2781300" cy="68580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>
                <a:solidFill>
                  <a:schemeClr val="bg1"/>
                </a:solidFill>
                <a:latin typeface="gobCL"/>
                <a:cs typeface="gobCL"/>
              </a:defRPr>
            </a:lvl1pPr>
          </a:lstStyle>
          <a:p>
            <a:r>
              <a:rPr lang="es-ES" dirty="0" smtClean="0"/>
              <a:t>Imagen referencial</a:t>
            </a:r>
            <a:endParaRPr lang="es-E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93742" y="158236"/>
            <a:ext cx="26875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chemeClr val="bg1">
                    <a:lumMod val="75000"/>
                  </a:schemeClr>
                </a:solidFill>
              </a:rPr>
              <a:t>Imagen Referencial</a:t>
            </a:r>
            <a:endParaRPr lang="es-ES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1" hasCustomPrompt="1"/>
          </p:nvPr>
        </p:nvSpPr>
        <p:spPr>
          <a:xfrm>
            <a:off x="3187701" y="2582490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800" b="1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/>
              <a:t>Estilo portada presentación 1, </a:t>
            </a:r>
            <a:r>
              <a:rPr lang="es-ES" dirty="0" err="1" smtClean="0"/>
              <a:t>Verdana</a:t>
            </a:r>
            <a:r>
              <a:rPr lang="es-ES" dirty="0" smtClean="0"/>
              <a:t> Negrita 28pt</a:t>
            </a:r>
            <a:endParaRPr lang="es-ES" dirty="0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2" hasCustomPrompt="1"/>
          </p:nvPr>
        </p:nvSpPr>
        <p:spPr>
          <a:xfrm>
            <a:off x="3187701" y="3623722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00" b="0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>
                <a:solidFill>
                  <a:schemeClr val="accent1"/>
                </a:solidFill>
              </a:rPr>
              <a:t>(Línea adicional) Subtema </a:t>
            </a:r>
            <a:r>
              <a:rPr lang="es-ES" dirty="0" err="1" smtClean="0">
                <a:solidFill>
                  <a:schemeClr val="accent1"/>
                </a:solidFill>
              </a:rPr>
              <a:t>Verdana</a:t>
            </a:r>
            <a:r>
              <a:rPr lang="es-ES" dirty="0" smtClean="0">
                <a:solidFill>
                  <a:schemeClr val="accent1"/>
                </a:solidFill>
              </a:rPr>
              <a:t> 18pt</a:t>
            </a:r>
          </a:p>
        </p:txBody>
      </p:sp>
    </p:spTree>
    <p:extLst>
      <p:ext uri="{BB962C8B-B14F-4D97-AF65-F5344CB8AC3E}">
        <p14:creationId xmlns:p14="http://schemas.microsoft.com/office/powerpoint/2010/main" val="273786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imágenes prediseñadas 9"/>
          <p:cNvSpPr>
            <a:spLocks noGrp="1"/>
          </p:cNvSpPr>
          <p:nvPr>
            <p:ph type="clipArt" sz="quarter" idx="10" hasCustomPrompt="1"/>
          </p:nvPr>
        </p:nvSpPr>
        <p:spPr>
          <a:xfrm>
            <a:off x="0" y="0"/>
            <a:ext cx="2781300" cy="68580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>
                <a:solidFill>
                  <a:schemeClr val="bg1"/>
                </a:solidFill>
                <a:latin typeface="gobCL"/>
                <a:cs typeface="gobCL"/>
              </a:defRPr>
            </a:lvl1pPr>
          </a:lstStyle>
          <a:p>
            <a:r>
              <a:rPr lang="es-ES" dirty="0" smtClean="0"/>
              <a:t>Imagen referencial</a:t>
            </a:r>
            <a:endParaRPr lang="es-E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93742" y="158236"/>
            <a:ext cx="26875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schemeClr val="bg1">
                    <a:lumMod val="75000"/>
                  </a:schemeClr>
                </a:solidFill>
              </a:rPr>
              <a:t>Imagen Referencial</a:t>
            </a:r>
            <a:endParaRPr lang="es-ES" sz="2400" dirty="0">
              <a:solidFill>
                <a:schemeClr val="bg1">
                  <a:lumMod val="75000"/>
                </a:schemeClr>
              </a:solidFill>
            </a:endParaRPr>
          </a:p>
        </p:txBody>
      </p:sp>
      <p:sp>
        <p:nvSpPr>
          <p:cNvPr id="6" name="Content Placeholder 11"/>
          <p:cNvSpPr>
            <a:spLocks noGrp="1"/>
          </p:cNvSpPr>
          <p:nvPr>
            <p:ph sz="quarter" idx="11" hasCustomPrompt="1"/>
          </p:nvPr>
        </p:nvSpPr>
        <p:spPr>
          <a:xfrm>
            <a:off x="3187701" y="2582490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800" b="1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/>
              <a:t>Estilo portada presentación 1, </a:t>
            </a:r>
            <a:r>
              <a:rPr lang="es-ES" dirty="0" err="1" smtClean="0"/>
              <a:t>Verdana</a:t>
            </a:r>
            <a:r>
              <a:rPr lang="es-ES" dirty="0" smtClean="0"/>
              <a:t> Negrita 28pt</a:t>
            </a:r>
            <a:endParaRPr lang="es-ES" dirty="0"/>
          </a:p>
        </p:txBody>
      </p:sp>
      <p:sp>
        <p:nvSpPr>
          <p:cNvPr id="11" name="Content Placeholder 11"/>
          <p:cNvSpPr>
            <a:spLocks noGrp="1"/>
          </p:cNvSpPr>
          <p:nvPr>
            <p:ph sz="quarter" idx="12" hasCustomPrompt="1"/>
          </p:nvPr>
        </p:nvSpPr>
        <p:spPr>
          <a:xfrm>
            <a:off x="3187701" y="3623722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00" b="0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>
                <a:solidFill>
                  <a:schemeClr val="accent1"/>
                </a:solidFill>
              </a:rPr>
              <a:t>(Línea adicional) Subtema </a:t>
            </a:r>
            <a:r>
              <a:rPr lang="es-ES" dirty="0" err="1" smtClean="0">
                <a:solidFill>
                  <a:schemeClr val="accent1"/>
                </a:solidFill>
              </a:rPr>
              <a:t>Verdana</a:t>
            </a:r>
            <a:r>
              <a:rPr lang="es-ES" dirty="0" smtClean="0">
                <a:solidFill>
                  <a:schemeClr val="accent1"/>
                </a:solidFill>
              </a:rPr>
              <a:t> 18pt</a:t>
            </a:r>
          </a:p>
        </p:txBody>
      </p:sp>
    </p:spTree>
    <p:extLst>
      <p:ext uri="{BB962C8B-B14F-4D97-AF65-F5344CB8AC3E}">
        <p14:creationId xmlns:p14="http://schemas.microsoft.com/office/powerpoint/2010/main" val="211301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1"/>
          <p:cNvSpPr>
            <a:spLocks noGrp="1"/>
          </p:cNvSpPr>
          <p:nvPr>
            <p:ph sz="quarter" idx="11" hasCustomPrompt="1"/>
          </p:nvPr>
        </p:nvSpPr>
        <p:spPr>
          <a:xfrm>
            <a:off x="3187701" y="2582490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800" b="1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/>
              <a:t>Estilo portada presentación 1, </a:t>
            </a:r>
            <a:r>
              <a:rPr lang="es-ES" dirty="0" err="1" smtClean="0"/>
              <a:t>Verdana</a:t>
            </a:r>
            <a:r>
              <a:rPr lang="es-ES" dirty="0" smtClean="0"/>
              <a:t> Negrita 28pt</a:t>
            </a:r>
            <a:endParaRPr lang="es-ES" dirty="0"/>
          </a:p>
        </p:txBody>
      </p:sp>
      <p:sp>
        <p:nvSpPr>
          <p:cNvPr id="11" name="Content Placeholder 11"/>
          <p:cNvSpPr>
            <a:spLocks noGrp="1"/>
          </p:cNvSpPr>
          <p:nvPr>
            <p:ph sz="quarter" idx="12" hasCustomPrompt="1"/>
          </p:nvPr>
        </p:nvSpPr>
        <p:spPr>
          <a:xfrm>
            <a:off x="3187701" y="3623722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00" b="0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>
                <a:solidFill>
                  <a:schemeClr val="accent1"/>
                </a:solidFill>
              </a:rPr>
              <a:t>(Línea adicional) Subtema </a:t>
            </a:r>
            <a:r>
              <a:rPr lang="es-ES" dirty="0" err="1" smtClean="0">
                <a:solidFill>
                  <a:schemeClr val="accent1"/>
                </a:solidFill>
              </a:rPr>
              <a:t>Verdana</a:t>
            </a:r>
            <a:r>
              <a:rPr lang="es-ES" dirty="0" smtClean="0">
                <a:solidFill>
                  <a:schemeClr val="accent1"/>
                </a:solidFill>
              </a:rPr>
              <a:t> 18pt</a:t>
            </a:r>
          </a:p>
        </p:txBody>
      </p:sp>
    </p:spTree>
    <p:extLst>
      <p:ext uri="{BB962C8B-B14F-4D97-AF65-F5344CB8AC3E}">
        <p14:creationId xmlns:p14="http://schemas.microsoft.com/office/powerpoint/2010/main" val="2546013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8246417F-1D68-403C-BDF3-9F4643E4E3E6}" type="datetimeFigureOut">
              <a:rPr lang="es-CL" smtClean="0"/>
              <a:t>28-07-2020</a:t>
            </a:fld>
            <a:endParaRPr lang="es-CL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28DCD4F5-1AC1-427C-9FAE-CA5C88448E50}" type="slidenum">
              <a:rPr lang="es-CL" smtClean="0"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954481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Content Placeholder 11"/>
          <p:cNvSpPr>
            <a:spLocks noGrp="1"/>
          </p:cNvSpPr>
          <p:nvPr>
            <p:ph sz="quarter" idx="11" hasCustomPrompt="1"/>
          </p:nvPr>
        </p:nvSpPr>
        <p:spPr>
          <a:xfrm>
            <a:off x="3187701" y="2582490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800" b="1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/>
              <a:t>Estilo portada presentación 1, </a:t>
            </a:r>
            <a:r>
              <a:rPr lang="es-ES" dirty="0" err="1" smtClean="0"/>
              <a:t>Verdana</a:t>
            </a:r>
            <a:r>
              <a:rPr lang="es-ES" dirty="0" smtClean="0"/>
              <a:t> Negrita 28pt</a:t>
            </a:r>
            <a:endParaRPr lang="es-ES" dirty="0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2" hasCustomPrompt="1"/>
          </p:nvPr>
        </p:nvSpPr>
        <p:spPr>
          <a:xfrm>
            <a:off x="3187701" y="3623722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00" b="0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>
                <a:solidFill>
                  <a:schemeClr val="accent1"/>
                </a:solidFill>
              </a:rPr>
              <a:t>(Línea adicional) Subtema </a:t>
            </a:r>
            <a:r>
              <a:rPr lang="es-ES" dirty="0" err="1" smtClean="0">
                <a:solidFill>
                  <a:schemeClr val="accent1"/>
                </a:solidFill>
              </a:rPr>
              <a:t>Verdana</a:t>
            </a:r>
            <a:r>
              <a:rPr lang="es-ES" dirty="0" smtClean="0">
                <a:solidFill>
                  <a:schemeClr val="accent1"/>
                </a:solidFill>
              </a:rPr>
              <a:t> 18pt</a:t>
            </a:r>
          </a:p>
        </p:txBody>
      </p:sp>
      <p:pic>
        <p:nvPicPr>
          <p:cNvPr id="2" name="1 Imagen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9100" y="0"/>
            <a:ext cx="2018890" cy="1828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7455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logoPNG.png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1" y="0"/>
            <a:ext cx="2033269" cy="2033269"/>
          </a:xfrm>
          <a:prstGeom prst="rect">
            <a:avLst/>
          </a:prstGeom>
        </p:spPr>
      </p:pic>
      <p:sp>
        <p:nvSpPr>
          <p:cNvPr id="11" name="Content Placeholder 11"/>
          <p:cNvSpPr>
            <a:spLocks noGrp="1"/>
          </p:cNvSpPr>
          <p:nvPr>
            <p:ph sz="quarter" idx="11" hasCustomPrompt="1"/>
          </p:nvPr>
        </p:nvSpPr>
        <p:spPr>
          <a:xfrm>
            <a:off x="3187701" y="2582490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800" b="1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/>
              <a:t>Estilo portada presentación 1, </a:t>
            </a:r>
            <a:r>
              <a:rPr lang="es-ES" dirty="0" err="1" smtClean="0"/>
              <a:t>Verdana</a:t>
            </a:r>
            <a:r>
              <a:rPr lang="es-ES" dirty="0" smtClean="0"/>
              <a:t> Negrita 28pt</a:t>
            </a:r>
            <a:endParaRPr lang="es-ES" dirty="0"/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2" hasCustomPrompt="1"/>
          </p:nvPr>
        </p:nvSpPr>
        <p:spPr>
          <a:xfrm>
            <a:off x="3187701" y="3623722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00" b="0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>
                <a:solidFill>
                  <a:schemeClr val="accent1"/>
                </a:solidFill>
              </a:rPr>
              <a:t>(Línea adicional) Subtema </a:t>
            </a:r>
            <a:r>
              <a:rPr lang="es-ES" dirty="0" err="1" smtClean="0">
                <a:solidFill>
                  <a:schemeClr val="accent1"/>
                </a:solidFill>
              </a:rPr>
              <a:t>Verdana</a:t>
            </a:r>
            <a:r>
              <a:rPr lang="es-ES" dirty="0" smtClean="0">
                <a:solidFill>
                  <a:schemeClr val="accent1"/>
                </a:solidFill>
              </a:rPr>
              <a:t> 18pt</a:t>
            </a:r>
          </a:p>
        </p:txBody>
      </p:sp>
    </p:spTree>
    <p:extLst>
      <p:ext uri="{BB962C8B-B14F-4D97-AF65-F5344CB8AC3E}">
        <p14:creationId xmlns:p14="http://schemas.microsoft.com/office/powerpoint/2010/main" val="3594876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imágenes prediseñadas 9"/>
          <p:cNvSpPr>
            <a:spLocks noGrp="1"/>
          </p:cNvSpPr>
          <p:nvPr>
            <p:ph type="clipArt" sz="quarter" idx="10" hasCustomPrompt="1"/>
          </p:nvPr>
        </p:nvSpPr>
        <p:spPr>
          <a:xfrm>
            <a:off x="0" y="0"/>
            <a:ext cx="2781300" cy="68580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>
                <a:solidFill>
                  <a:schemeClr val="bg1"/>
                </a:solidFill>
                <a:latin typeface="gobCL"/>
                <a:cs typeface="gobCL"/>
              </a:defRPr>
            </a:lvl1pPr>
          </a:lstStyle>
          <a:p>
            <a:r>
              <a:rPr lang="es-ES" dirty="0" smtClean="0"/>
              <a:t>Imagen referencial</a:t>
            </a:r>
            <a:endParaRPr lang="es-E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93742" y="158236"/>
            <a:ext cx="26875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</a:rPr>
              <a:t>Imagen Referencial</a:t>
            </a:r>
            <a:endParaRPr lang="es-ES" sz="2400" dirty="0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sz="quarter" idx="11" hasCustomPrompt="1"/>
          </p:nvPr>
        </p:nvSpPr>
        <p:spPr>
          <a:xfrm>
            <a:off x="3187701" y="2582490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800" b="1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/>
              <a:t>Estilo portada presentación 1, </a:t>
            </a:r>
            <a:r>
              <a:rPr lang="es-ES" dirty="0" err="1" smtClean="0"/>
              <a:t>Verdana</a:t>
            </a:r>
            <a:r>
              <a:rPr lang="es-ES" dirty="0" smtClean="0"/>
              <a:t> Negrita 28pt</a:t>
            </a:r>
            <a:endParaRPr lang="es-ES" dirty="0"/>
          </a:p>
        </p:txBody>
      </p:sp>
      <p:sp>
        <p:nvSpPr>
          <p:cNvPr id="13" name="Content Placeholder 11"/>
          <p:cNvSpPr>
            <a:spLocks noGrp="1"/>
          </p:cNvSpPr>
          <p:nvPr>
            <p:ph sz="quarter" idx="12" hasCustomPrompt="1"/>
          </p:nvPr>
        </p:nvSpPr>
        <p:spPr>
          <a:xfrm>
            <a:off x="3187701" y="3623722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00" b="0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>
                <a:solidFill>
                  <a:schemeClr val="accent1"/>
                </a:solidFill>
              </a:rPr>
              <a:t>(Línea adicional) Subtema </a:t>
            </a:r>
            <a:r>
              <a:rPr lang="es-ES" dirty="0" err="1" smtClean="0">
                <a:solidFill>
                  <a:schemeClr val="accent1"/>
                </a:solidFill>
              </a:rPr>
              <a:t>Verdana</a:t>
            </a:r>
            <a:r>
              <a:rPr lang="es-ES" dirty="0" smtClean="0">
                <a:solidFill>
                  <a:schemeClr val="accent1"/>
                </a:solidFill>
              </a:rPr>
              <a:t> 18pt</a:t>
            </a:r>
          </a:p>
        </p:txBody>
      </p:sp>
    </p:spTree>
    <p:extLst>
      <p:ext uri="{BB962C8B-B14F-4D97-AF65-F5344CB8AC3E}">
        <p14:creationId xmlns:p14="http://schemas.microsoft.com/office/powerpoint/2010/main" val="32370345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imágenes prediseñadas 9"/>
          <p:cNvSpPr>
            <a:spLocks noGrp="1"/>
          </p:cNvSpPr>
          <p:nvPr>
            <p:ph type="clipArt" sz="quarter" idx="10" hasCustomPrompt="1"/>
          </p:nvPr>
        </p:nvSpPr>
        <p:spPr>
          <a:xfrm>
            <a:off x="0" y="0"/>
            <a:ext cx="2781300" cy="6858000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000">
                <a:solidFill>
                  <a:schemeClr val="bg1"/>
                </a:solidFill>
                <a:latin typeface="gobCL"/>
                <a:cs typeface="gobCL"/>
              </a:defRPr>
            </a:lvl1pPr>
          </a:lstStyle>
          <a:p>
            <a:r>
              <a:rPr lang="es-ES" dirty="0" smtClean="0"/>
              <a:t>Imagen referencial</a:t>
            </a:r>
            <a:endParaRPr lang="es-ES" dirty="0"/>
          </a:p>
        </p:txBody>
      </p:sp>
      <p:sp>
        <p:nvSpPr>
          <p:cNvPr id="8" name="Rectangle 7"/>
          <p:cNvSpPr/>
          <p:nvPr userDrawn="1"/>
        </p:nvSpPr>
        <p:spPr>
          <a:xfrm>
            <a:off x="93742" y="158236"/>
            <a:ext cx="268755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dirty="0" smtClean="0">
                <a:solidFill>
                  <a:prstClr val="white">
                    <a:lumMod val="75000"/>
                  </a:prstClr>
                </a:solidFill>
              </a:rPr>
              <a:t>Imagen Referencial</a:t>
            </a:r>
            <a:endParaRPr lang="es-ES" sz="2400" dirty="0">
              <a:solidFill>
                <a:prstClr val="white">
                  <a:lumMod val="75000"/>
                </a:prstClr>
              </a:solidFill>
            </a:endParaRPr>
          </a:p>
        </p:txBody>
      </p:sp>
      <p:sp>
        <p:nvSpPr>
          <p:cNvPr id="6" name="Content Placeholder 11"/>
          <p:cNvSpPr>
            <a:spLocks noGrp="1"/>
          </p:cNvSpPr>
          <p:nvPr>
            <p:ph sz="quarter" idx="11" hasCustomPrompt="1"/>
          </p:nvPr>
        </p:nvSpPr>
        <p:spPr>
          <a:xfrm>
            <a:off x="3187701" y="2582490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800" b="1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/>
              <a:t>Estilo portada presentación 1, </a:t>
            </a:r>
            <a:r>
              <a:rPr lang="es-ES" dirty="0" err="1" smtClean="0"/>
              <a:t>Verdana</a:t>
            </a:r>
            <a:r>
              <a:rPr lang="es-ES" dirty="0" smtClean="0"/>
              <a:t> Negrita 28pt</a:t>
            </a:r>
            <a:endParaRPr lang="es-ES" dirty="0"/>
          </a:p>
        </p:txBody>
      </p:sp>
      <p:sp>
        <p:nvSpPr>
          <p:cNvPr id="11" name="Content Placeholder 11"/>
          <p:cNvSpPr>
            <a:spLocks noGrp="1"/>
          </p:cNvSpPr>
          <p:nvPr>
            <p:ph sz="quarter" idx="12" hasCustomPrompt="1"/>
          </p:nvPr>
        </p:nvSpPr>
        <p:spPr>
          <a:xfrm>
            <a:off x="3187701" y="3623722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00" b="0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>
                <a:solidFill>
                  <a:schemeClr val="accent1"/>
                </a:solidFill>
              </a:rPr>
              <a:t>(Línea adicional) Subtema </a:t>
            </a:r>
            <a:r>
              <a:rPr lang="es-ES" dirty="0" err="1" smtClean="0">
                <a:solidFill>
                  <a:schemeClr val="accent1"/>
                </a:solidFill>
              </a:rPr>
              <a:t>Verdana</a:t>
            </a:r>
            <a:r>
              <a:rPr lang="es-ES" dirty="0" smtClean="0">
                <a:solidFill>
                  <a:schemeClr val="accent1"/>
                </a:solidFill>
              </a:rPr>
              <a:t> 18pt</a:t>
            </a:r>
          </a:p>
        </p:txBody>
      </p:sp>
    </p:spTree>
    <p:extLst>
      <p:ext uri="{BB962C8B-B14F-4D97-AF65-F5344CB8AC3E}">
        <p14:creationId xmlns:p14="http://schemas.microsoft.com/office/powerpoint/2010/main" val="313346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1"/>
          <p:cNvSpPr>
            <a:spLocks noGrp="1"/>
          </p:cNvSpPr>
          <p:nvPr>
            <p:ph sz="quarter" idx="11" hasCustomPrompt="1"/>
          </p:nvPr>
        </p:nvSpPr>
        <p:spPr>
          <a:xfrm>
            <a:off x="3187701" y="2582490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2800" b="1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/>
              <a:t>Estilo portada presentación 1, </a:t>
            </a:r>
            <a:r>
              <a:rPr lang="es-ES" dirty="0" err="1" smtClean="0"/>
              <a:t>Verdana</a:t>
            </a:r>
            <a:r>
              <a:rPr lang="es-ES" dirty="0" smtClean="0"/>
              <a:t> Negrita 28pt</a:t>
            </a:r>
            <a:endParaRPr lang="es-ES" dirty="0"/>
          </a:p>
        </p:txBody>
      </p:sp>
      <p:sp>
        <p:nvSpPr>
          <p:cNvPr id="11" name="Content Placeholder 11"/>
          <p:cNvSpPr>
            <a:spLocks noGrp="1"/>
          </p:cNvSpPr>
          <p:nvPr>
            <p:ph sz="quarter" idx="12" hasCustomPrompt="1"/>
          </p:nvPr>
        </p:nvSpPr>
        <p:spPr>
          <a:xfrm>
            <a:off x="3187701" y="3623722"/>
            <a:ext cx="5956300" cy="1027545"/>
          </a:xfrm>
          <a:prstGeom prst="rect">
            <a:avLst/>
          </a:prstGeom>
        </p:spPr>
        <p:txBody>
          <a:bodyPr vert="horz"/>
          <a:lstStyle>
            <a:lvl1pPr marL="0" indent="0">
              <a:buNone/>
              <a:defRPr sz="1800" b="0" i="0">
                <a:solidFill>
                  <a:srgbClr val="4F81BD"/>
                </a:solidFill>
                <a:latin typeface="Verdana"/>
                <a:cs typeface="Verdana"/>
              </a:defRPr>
            </a:lvl1pPr>
          </a:lstStyle>
          <a:p>
            <a:r>
              <a:rPr lang="es-ES" dirty="0" smtClean="0">
                <a:solidFill>
                  <a:schemeClr val="accent1"/>
                </a:solidFill>
              </a:rPr>
              <a:t>(Línea adicional) Subtema </a:t>
            </a:r>
            <a:r>
              <a:rPr lang="es-ES" dirty="0" err="1" smtClean="0">
                <a:solidFill>
                  <a:schemeClr val="accent1"/>
                </a:solidFill>
              </a:rPr>
              <a:t>Verdana</a:t>
            </a:r>
            <a:r>
              <a:rPr lang="es-ES" dirty="0" smtClean="0">
                <a:solidFill>
                  <a:schemeClr val="accent1"/>
                </a:solidFill>
              </a:rPr>
              <a:t> 18pt</a:t>
            </a:r>
          </a:p>
        </p:txBody>
      </p:sp>
    </p:spTree>
    <p:extLst>
      <p:ext uri="{BB962C8B-B14F-4D97-AF65-F5344CB8AC3E}">
        <p14:creationId xmlns:p14="http://schemas.microsoft.com/office/powerpoint/2010/main" val="2085102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5201" y="624110"/>
            <a:ext cx="6589199" cy="128089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942415" y="2133600"/>
            <a:ext cx="6591985" cy="3777622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772400" y="6135089"/>
            <a:ext cx="766380" cy="370171"/>
          </a:xfrm>
          <a:prstGeom prst="rect">
            <a:avLst/>
          </a:prstGeom>
        </p:spPr>
        <p:txBody>
          <a:bodyPr/>
          <a:lstStyle/>
          <a:p>
            <a:fld id="{12B9A02F-357D-AF42-B110-A7740AFDCA1B}" type="datetimeFigureOut">
              <a:rPr lang="en-US" dirty="0">
                <a:solidFill>
                  <a:prstClr val="black"/>
                </a:solidFill>
              </a:rPr>
              <a:pPr/>
              <a:t>7/28/2020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42415" y="6135809"/>
            <a:ext cx="5716488" cy="365125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Freeform 11"/>
          <p:cNvSpPr/>
          <p:nvPr/>
        </p:nvSpPr>
        <p:spPr bwMode="auto">
          <a:xfrm flipV="1">
            <a:off x="58" y="711194"/>
            <a:ext cx="1358356" cy="508005"/>
          </a:xfrm>
          <a:custGeom>
            <a:avLst/>
            <a:gdLst/>
            <a:ahLst/>
            <a:cxnLst/>
            <a:rect l="l" t="t" r="r" b="b"/>
            <a:pathLst>
              <a:path w="7908" h="10000">
                <a:moveTo>
                  <a:pt x="7908" y="4694"/>
                </a:moveTo>
                <a:lnTo>
                  <a:pt x="6575" y="188"/>
                </a:lnTo>
                <a:cubicBezTo>
                  <a:pt x="6566" y="157"/>
                  <a:pt x="6555" y="125"/>
                  <a:pt x="6546" y="94"/>
                </a:cubicBezTo>
                <a:cubicBezTo>
                  <a:pt x="6519" y="0"/>
                  <a:pt x="6491" y="0"/>
                  <a:pt x="6463" y="0"/>
                </a:cubicBezTo>
                <a:lnTo>
                  <a:pt x="5935" y="0"/>
                </a:lnTo>
                <a:lnTo>
                  <a:pt x="0" y="62"/>
                </a:lnTo>
                <a:lnTo>
                  <a:pt x="0" y="10000"/>
                </a:lnTo>
                <a:lnTo>
                  <a:pt x="5935" y="9952"/>
                </a:lnTo>
                <a:lnTo>
                  <a:pt x="6463" y="9952"/>
                </a:lnTo>
                <a:cubicBezTo>
                  <a:pt x="6491" y="9952"/>
                  <a:pt x="6519" y="9859"/>
                  <a:pt x="6546" y="9859"/>
                </a:cubicBezTo>
                <a:cubicBezTo>
                  <a:pt x="6546" y="9764"/>
                  <a:pt x="6575" y="9764"/>
                  <a:pt x="6575" y="9764"/>
                </a:cubicBezTo>
                <a:lnTo>
                  <a:pt x="7908" y="5258"/>
                </a:lnTo>
                <a:cubicBezTo>
                  <a:pt x="7963" y="5070"/>
                  <a:pt x="7963" y="4883"/>
                  <a:pt x="7908" y="4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11228" y="787783"/>
            <a:ext cx="584978" cy="365125"/>
          </a:xfrm>
          <a:prstGeom prst="rect">
            <a:avLst/>
          </a:prstGeom>
        </p:spPr>
        <p:txBody>
          <a:bodyPr/>
          <a:lstStyle/>
          <a:p>
            <a:fld id="{651C9E1E-4526-4927-AD47-BF108FCF20D3}" type="slidenum">
              <a:rPr lang="es-ES" smtClean="0">
                <a:solidFill>
                  <a:prstClr val="black"/>
                </a:solidFill>
              </a:rPr>
              <a:pPr/>
              <a:t>‹Nº›</a:t>
            </a:fld>
            <a:endParaRPr lang="es-E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339596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slideLayout" Target="../slideLayouts/slideLayout9.xml"/><Relationship Id="rId7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6" Type="http://schemas.openxmlformats.org/officeDocument/2006/relationships/slideLayout" Target="../slideLayouts/slideLayout12.xml"/><Relationship Id="rId5" Type="http://schemas.openxmlformats.org/officeDocument/2006/relationships/slideLayout" Target="../slideLayouts/slideLayout11.xml"/><Relationship Id="rId4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omplemento-Logo-Gobierno-160x14px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1" y="6692900"/>
            <a:ext cx="20320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36970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80" r:id="rId6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Complemento-Logo-Gobierno-160x14px.png"/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6401" y="6692900"/>
            <a:ext cx="2032000" cy="17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23168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683" r:id="rId2"/>
    <p:sldLayoutId id="2147483684" r:id="rId3"/>
    <p:sldLayoutId id="2147483685" r:id="rId4"/>
    <p:sldLayoutId id="2147483686" r:id="rId5"/>
    <p:sldLayoutId id="2147483688" r:id="rId6"/>
  </p:sldLayoutIdLst>
  <mc:AlternateContent xmlns:mc="http://schemas.openxmlformats.org/markup-compatibility/2006" xmlns:p14="http://schemas.microsoft.com/office/powerpoint/2010/main">
    <mc:Choice Requires="p14">
      <p:transition spd="med" p14:dur="700" advClick="0" advTm="2000">
        <p:fade/>
      </p:transition>
    </mc:Choice>
    <mc:Fallback xmlns="">
      <p:transition spd="med" advClick="0" advTm="2000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5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dipol.minsal.cl/wp-content/uploads/2019/02/boton-dipol-03.pn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853"/>
          <a:stretch/>
        </p:blipFill>
        <p:spPr bwMode="auto">
          <a:xfrm>
            <a:off x="1946030" y="3505942"/>
            <a:ext cx="7186247" cy="5530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700" y="153932"/>
            <a:ext cx="3238500" cy="1683733"/>
          </a:xfrm>
          <a:prstGeom prst="rect">
            <a:avLst/>
          </a:prstGeom>
        </p:spPr>
      </p:pic>
      <p:sp>
        <p:nvSpPr>
          <p:cNvPr id="14" name="CuadroTexto 13"/>
          <p:cNvSpPr txBox="1"/>
          <p:nvPr/>
        </p:nvSpPr>
        <p:spPr>
          <a:xfrm>
            <a:off x="1899138" y="2965938"/>
            <a:ext cx="66469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dirty="0" smtClean="0">
                <a:solidFill>
                  <a:srgbClr val="468EA0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Campaña Comunicacional de Registros</a:t>
            </a:r>
            <a:endParaRPr lang="es-CL" b="1" dirty="0">
              <a:solidFill>
                <a:srgbClr val="468EA0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" name="CuadroTexto 1"/>
          <p:cNvSpPr txBox="1"/>
          <p:nvPr/>
        </p:nvSpPr>
        <p:spPr>
          <a:xfrm>
            <a:off x="5943600" y="5523470"/>
            <a:ext cx="2804984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1400" b="1" dirty="0" smtClean="0">
                <a:solidFill>
                  <a:srgbClr val="006AB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Eduardo Huerta </a:t>
            </a:r>
          </a:p>
          <a:p>
            <a:r>
              <a:rPr lang="es-CL" sz="1400" dirty="0" smtClean="0">
                <a:solidFill>
                  <a:srgbClr val="006AB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Relaciones Públicas </a:t>
            </a:r>
          </a:p>
          <a:p>
            <a:r>
              <a:rPr lang="es-CL" sz="1400" dirty="0" smtClean="0">
                <a:solidFill>
                  <a:srgbClr val="006AB6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Servicio de Salud Coquimbo</a:t>
            </a:r>
            <a:endParaRPr lang="es-CL" sz="1400" dirty="0">
              <a:solidFill>
                <a:srgbClr val="006AB6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1795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4000">
        <p:fade/>
      </p:transition>
    </mc:Choice>
    <mc:Fallback xmlns="">
      <p:transition spd="med" advClick="0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652953" y="820614"/>
            <a:ext cx="6975231" cy="4642339"/>
          </a:xfrm>
        </p:spPr>
        <p:txBody>
          <a:bodyPr/>
          <a:lstStyle/>
          <a:p>
            <a:pPr marL="0" marR="0" indent="0">
              <a:spcBef>
                <a:spcPts val="0"/>
              </a:spcBef>
              <a:spcAft>
                <a:spcPts val="1400"/>
              </a:spcAft>
              <a:buNone/>
            </a:pPr>
            <a:r>
              <a:rPr lang="es-CL" sz="2500" b="1" u="sng" kern="1400" dirty="0" smtClean="0">
                <a:solidFill>
                  <a:srgbClr val="4F81BD"/>
                </a:solidFill>
                <a:latin typeface="Verdana" panose="020B0604030504040204" pitchFamily="34" charset="0"/>
              </a:rPr>
              <a:t>La </a:t>
            </a:r>
            <a:r>
              <a:rPr lang="es-CL" sz="2500" b="1" u="sng" kern="1400" dirty="0">
                <a:solidFill>
                  <a:srgbClr val="4F81BD"/>
                </a:solidFill>
                <a:latin typeface="Verdana" panose="020B0604030504040204" pitchFamily="34" charset="0"/>
              </a:rPr>
              <a:t>importancia del registro</a:t>
            </a:r>
            <a:r>
              <a:rPr lang="es-CL" sz="2500" b="1" kern="1400" dirty="0">
                <a:solidFill>
                  <a:srgbClr val="4F81BD"/>
                </a:solidFill>
                <a:latin typeface="Verdana" panose="020B0604030504040204" pitchFamily="34" charset="0"/>
              </a:rPr>
              <a:t>. </a:t>
            </a:r>
            <a:endParaRPr lang="es-CL" sz="2500" b="1" kern="1400" dirty="0" smtClean="0">
              <a:solidFill>
                <a:srgbClr val="4F81BD"/>
              </a:solidFill>
              <a:latin typeface="Verdana" panose="020B0604030504040204" pitchFamily="34" charset="0"/>
            </a:endParaRPr>
          </a:p>
          <a:p>
            <a:pPr>
              <a:spcBef>
                <a:spcPts val="0"/>
              </a:spcBef>
              <a:spcAft>
                <a:spcPts val="1400"/>
              </a:spcAft>
            </a:pPr>
            <a:r>
              <a:rPr lang="es-CL" sz="1800" b="1" kern="1400" dirty="0">
                <a:solidFill>
                  <a:srgbClr val="4F81BD"/>
                </a:solidFill>
                <a:latin typeface="Verdana" panose="020B0604030504040204" pitchFamily="34" charset="0"/>
              </a:rPr>
              <a:t>SOME</a:t>
            </a:r>
            <a:endParaRPr lang="es-CL" sz="1800" b="1" kern="1400" dirty="0">
              <a:solidFill>
                <a:srgbClr val="4F81BD"/>
              </a:solidFill>
              <a:latin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s-CL" sz="1800" kern="1400" dirty="0" smtClean="0">
                <a:solidFill>
                  <a:srgbClr val="4F81BD"/>
                </a:solidFill>
                <a:latin typeface="Verdana" panose="020B0604030504040204" pitchFamily="34" charset="0"/>
              </a:rPr>
              <a:t>La </a:t>
            </a:r>
            <a:r>
              <a:rPr lang="es-CL" sz="1800" kern="1400" dirty="0">
                <a:solidFill>
                  <a:srgbClr val="4F81BD"/>
                </a:solidFill>
                <a:latin typeface="Verdana" panose="020B0604030504040204" pitchFamily="34" charset="0"/>
              </a:rPr>
              <a:t>función del Servicio de Orientación Médico Estadístico, SOME, es fundamental, </a:t>
            </a:r>
            <a:r>
              <a:rPr lang="es-CL" sz="1800" kern="1400" dirty="0" smtClean="0">
                <a:solidFill>
                  <a:srgbClr val="4F81BD"/>
                </a:solidFill>
                <a:latin typeface="Verdana" panose="020B0604030504040204" pitchFamily="34" charset="0"/>
              </a:rPr>
              <a:t>dado </a:t>
            </a:r>
            <a:r>
              <a:rPr lang="es-CL" sz="1800" kern="1400" dirty="0">
                <a:solidFill>
                  <a:srgbClr val="4F81BD"/>
                </a:solidFill>
                <a:latin typeface="Verdana" panose="020B0604030504040204" pitchFamily="34" charset="0"/>
              </a:rPr>
              <a:t>que: </a:t>
            </a:r>
            <a:endParaRPr lang="es-CL" sz="1800" kern="1400" dirty="0" smtClean="0">
              <a:solidFill>
                <a:srgbClr val="4F81BD"/>
              </a:solidFill>
              <a:latin typeface="Verdana" panose="020B0604030504040204" pitchFamily="34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</a:pPr>
            <a:endParaRPr lang="es-CL" sz="1800" kern="1400" dirty="0">
              <a:solidFill>
                <a:srgbClr val="4F81BD"/>
              </a:solidFill>
              <a:latin typeface="Times New Roman" panose="02020603050405020304" pitchFamily="18" charset="0"/>
            </a:endParaRPr>
          </a:p>
          <a:p>
            <a:pPr marL="400050" lvl="1" indent="0">
              <a:spcBef>
                <a:spcPts val="0"/>
              </a:spcBef>
            </a:pPr>
            <a:r>
              <a:rPr lang="es-CL" sz="1800" kern="1400" dirty="0" smtClean="0">
                <a:solidFill>
                  <a:srgbClr val="4F81BD"/>
                </a:solidFill>
                <a:latin typeface="Verdana" panose="020B0604030504040204" pitchFamily="34" charset="0"/>
              </a:rPr>
              <a:t> </a:t>
            </a:r>
            <a:r>
              <a:rPr lang="es-CL" sz="1800" kern="1400" dirty="0">
                <a:solidFill>
                  <a:srgbClr val="4F81BD"/>
                </a:solidFill>
                <a:latin typeface="Verdana" panose="020B0604030504040204" pitchFamily="34" charset="0"/>
              </a:rPr>
              <a:t>Administra los sistemas de admisión y atención de los usuarios de la red asistencial. </a:t>
            </a:r>
            <a:endParaRPr lang="es-CL" sz="1800" kern="1400" dirty="0" smtClean="0">
              <a:solidFill>
                <a:srgbClr val="4F81BD"/>
              </a:solidFill>
              <a:latin typeface="Verdana" panose="020B0604030504040204" pitchFamily="34" charset="0"/>
            </a:endParaRPr>
          </a:p>
          <a:p>
            <a:pPr marL="400050" lvl="1" indent="0">
              <a:spcBef>
                <a:spcPts val="0"/>
              </a:spcBef>
              <a:buNone/>
            </a:pPr>
            <a:endParaRPr lang="es-CL" sz="1800" kern="1400" dirty="0">
              <a:solidFill>
                <a:srgbClr val="4F81BD"/>
              </a:solidFill>
              <a:latin typeface="Times New Roman" panose="02020603050405020304" pitchFamily="18" charset="0"/>
            </a:endParaRPr>
          </a:p>
          <a:p>
            <a:pPr marL="400050" lvl="1" indent="0">
              <a:spcBef>
                <a:spcPts val="0"/>
              </a:spcBef>
            </a:pPr>
            <a:r>
              <a:rPr lang="es-CL" sz="1800" kern="1400" dirty="0" smtClean="0">
                <a:solidFill>
                  <a:srgbClr val="4F81BD"/>
                </a:solidFill>
                <a:latin typeface="Verdana" panose="020B0604030504040204" pitchFamily="34" charset="0"/>
              </a:rPr>
              <a:t> </a:t>
            </a:r>
            <a:r>
              <a:rPr lang="es-CL" sz="1800" kern="1400" dirty="0">
                <a:solidFill>
                  <a:srgbClr val="4F81BD"/>
                </a:solidFill>
                <a:latin typeface="Verdana" panose="020B0604030504040204" pitchFamily="34" charset="0"/>
              </a:rPr>
              <a:t>Elabora y proporciona información estadística y de salud, referida por el Minsal, Fonasa y el Gestor de Red. </a:t>
            </a:r>
            <a:endParaRPr lang="es-CL" sz="1800" kern="1400" dirty="0" smtClean="0">
              <a:solidFill>
                <a:srgbClr val="4F81BD"/>
              </a:solidFill>
              <a:latin typeface="Verdana" panose="020B0604030504040204" pitchFamily="34" charset="0"/>
            </a:endParaRPr>
          </a:p>
          <a:p>
            <a:pPr marL="400050" lvl="1" indent="0">
              <a:spcBef>
                <a:spcPts val="0"/>
              </a:spcBef>
              <a:buNone/>
            </a:pPr>
            <a:endParaRPr lang="es-CL" sz="1800" kern="1400" dirty="0">
              <a:solidFill>
                <a:srgbClr val="4F81BD"/>
              </a:solidFill>
              <a:latin typeface="Times New Roman" panose="02020603050405020304" pitchFamily="18" charset="0"/>
            </a:endParaRPr>
          </a:p>
          <a:p>
            <a:pPr marL="400050" lvl="1" indent="0">
              <a:spcBef>
                <a:spcPts val="0"/>
              </a:spcBef>
            </a:pPr>
            <a:r>
              <a:rPr lang="es-CL" sz="1800" kern="1400" dirty="0" smtClean="0">
                <a:solidFill>
                  <a:srgbClr val="4F81BD"/>
                </a:solidFill>
                <a:latin typeface="Verdana" panose="020B0604030504040204" pitchFamily="34" charset="0"/>
              </a:rPr>
              <a:t> </a:t>
            </a:r>
            <a:r>
              <a:rPr lang="es-CL" sz="1800" kern="1400" dirty="0">
                <a:solidFill>
                  <a:srgbClr val="4F81BD"/>
                </a:solidFill>
                <a:latin typeface="Verdana" panose="020B0604030504040204" pitchFamily="34" charset="0"/>
              </a:rPr>
              <a:t>Registra interconsultas, listas de espera e información para la gestión de la demanda.  </a:t>
            </a:r>
            <a:endParaRPr lang="es-CL" sz="1800" kern="1400" dirty="0">
              <a:solidFill>
                <a:srgbClr val="4F81BD"/>
              </a:solidFill>
              <a:latin typeface="Times New Roman" panose="0202060305040502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</a:pPr>
            <a:endParaRPr lang="es-CL" sz="180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s-CL" sz="1800" dirty="0"/>
          </a:p>
        </p:txBody>
      </p:sp>
    </p:spTree>
    <p:extLst>
      <p:ext uri="{BB962C8B-B14F-4D97-AF65-F5344CB8AC3E}">
        <p14:creationId xmlns:p14="http://schemas.microsoft.com/office/powerpoint/2010/main" val="12513340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1735015" y="820616"/>
            <a:ext cx="6799385" cy="5055437"/>
          </a:xfrm>
        </p:spPr>
        <p:txBody>
          <a:bodyPr/>
          <a:lstStyle/>
          <a:p>
            <a:pPr marL="0" lvl="0" indent="0" algn="just">
              <a:spcBef>
                <a:spcPts val="0"/>
              </a:spcBef>
              <a:spcAft>
                <a:spcPts val="1400"/>
              </a:spcAft>
              <a:buNone/>
            </a:pPr>
            <a:r>
              <a:rPr lang="es-CL" sz="1800" b="1" kern="1400" dirty="0" smtClean="0">
                <a:solidFill>
                  <a:srgbClr val="4F81BD"/>
                </a:solidFill>
                <a:latin typeface="Verdana" panose="020B0604030504040204" pitchFamily="34" charset="0"/>
              </a:rPr>
              <a:t>¿Cómo </a:t>
            </a:r>
            <a:r>
              <a:rPr lang="es-CL" sz="1800" b="1" kern="1400" dirty="0">
                <a:solidFill>
                  <a:srgbClr val="4F81BD"/>
                </a:solidFill>
                <a:latin typeface="Verdana" panose="020B0604030504040204" pitchFamily="34" charset="0"/>
              </a:rPr>
              <a:t>contribuyen las </a:t>
            </a:r>
            <a:r>
              <a:rPr lang="es-CL" sz="1800" b="1" u="sng" kern="1400" dirty="0">
                <a:solidFill>
                  <a:srgbClr val="4F81BD"/>
                </a:solidFill>
                <a:latin typeface="Verdana" panose="020B0604030504040204" pitchFamily="34" charset="0"/>
              </a:rPr>
              <a:t>estadísticas</a:t>
            </a:r>
            <a:r>
              <a:rPr lang="es-CL" sz="1800" b="1" kern="1400" dirty="0">
                <a:solidFill>
                  <a:srgbClr val="4F81BD"/>
                </a:solidFill>
                <a:latin typeface="Verdana" panose="020B0604030504040204" pitchFamily="34" charset="0"/>
              </a:rPr>
              <a:t> a </a:t>
            </a:r>
            <a:r>
              <a:rPr lang="es-CL" sz="1800" b="1" u="sng" kern="1400" dirty="0">
                <a:solidFill>
                  <a:srgbClr val="4F81BD"/>
                </a:solidFill>
                <a:latin typeface="Verdana" panose="020B0604030504040204" pitchFamily="34" charset="0"/>
              </a:rPr>
              <a:t>mejorar la Salud</a:t>
            </a:r>
            <a:r>
              <a:rPr lang="es-CL" sz="1800" b="1" kern="1400" dirty="0">
                <a:solidFill>
                  <a:srgbClr val="4F81BD"/>
                </a:solidFill>
                <a:latin typeface="Verdana" panose="020B0604030504040204" pitchFamily="34" charset="0"/>
              </a:rPr>
              <a:t>?</a:t>
            </a:r>
            <a:endParaRPr lang="es-CL" sz="1800" kern="1400" dirty="0">
              <a:solidFill>
                <a:srgbClr val="4F81BD"/>
              </a:solidFill>
              <a:latin typeface="Times New Roman" panose="02020603050405020304" pitchFamily="18" charset="0"/>
            </a:endParaRPr>
          </a:p>
          <a:p>
            <a:pPr marL="0" lvl="0" indent="0" algn="just">
              <a:spcBef>
                <a:spcPts val="0"/>
              </a:spcBef>
              <a:spcAft>
                <a:spcPts val="1400"/>
              </a:spcAft>
            </a:pPr>
            <a:r>
              <a:rPr lang="es-CL" sz="1800" kern="1400" dirty="0">
                <a:solidFill>
                  <a:srgbClr val="4F81BD"/>
                </a:solidFill>
                <a:latin typeface="Verdana" panose="020B0604030504040204" pitchFamily="34" charset="0"/>
              </a:rPr>
              <a:t>“Los países necesitan estadísticas sanitarias para saber diversas informaciones de por qué mueren las personas o cuáles son las causas de enfermedades y traumatismos. Con esta información, se pueden abordar los problemas de Salud y priorizar el uso de recursos sanitarios muy valiosos” (OMS).</a:t>
            </a:r>
            <a:endParaRPr lang="es-CL" sz="1800" kern="1400" dirty="0">
              <a:solidFill>
                <a:srgbClr val="4F81BD"/>
              </a:solidFill>
              <a:latin typeface="Times New Roman" panose="02020603050405020304" pitchFamily="18" charset="0"/>
            </a:endParaRPr>
          </a:p>
          <a:p>
            <a:pPr marL="0" lvl="0" indent="0" algn="just">
              <a:spcBef>
                <a:spcPts val="0"/>
              </a:spcBef>
              <a:spcAft>
                <a:spcPts val="1400"/>
              </a:spcAft>
              <a:buNone/>
            </a:pPr>
            <a:r>
              <a:rPr lang="es-CL" sz="1800" b="1" u="sng" kern="1400" dirty="0">
                <a:solidFill>
                  <a:srgbClr val="4F81BD"/>
                </a:solidFill>
                <a:latin typeface="Verdana" panose="020B0604030504040204" pitchFamily="34" charset="0"/>
              </a:rPr>
              <a:t>Salud</a:t>
            </a:r>
            <a:r>
              <a:rPr lang="es-CL" sz="1800" b="1" kern="1400" dirty="0">
                <a:solidFill>
                  <a:srgbClr val="4F81BD"/>
                </a:solidFill>
                <a:latin typeface="Verdana" panose="020B0604030504040204" pitchFamily="34" charset="0"/>
              </a:rPr>
              <a:t>. Avanzando en la pertinencia cultural de los </a:t>
            </a:r>
            <a:r>
              <a:rPr lang="es-CL" sz="1800" b="1" u="sng" kern="1400" dirty="0">
                <a:solidFill>
                  <a:srgbClr val="4F81BD"/>
                </a:solidFill>
                <a:latin typeface="Verdana" panose="020B0604030504040204" pitchFamily="34" charset="0"/>
              </a:rPr>
              <a:t>Pueblos Originarios</a:t>
            </a:r>
            <a:r>
              <a:rPr lang="es-CL" sz="1800" kern="1400" dirty="0">
                <a:solidFill>
                  <a:srgbClr val="4F81BD"/>
                </a:solidFill>
                <a:latin typeface="Times New Roman" panose="02020603050405020304" pitchFamily="18" charset="0"/>
              </a:rPr>
              <a:t>. </a:t>
            </a:r>
          </a:p>
          <a:p>
            <a:pPr marL="0" lvl="0" indent="0" algn="just">
              <a:spcBef>
                <a:spcPts val="0"/>
              </a:spcBef>
              <a:spcAft>
                <a:spcPts val="1400"/>
              </a:spcAft>
            </a:pPr>
            <a:r>
              <a:rPr lang="es-CL" sz="1800" kern="1400" dirty="0">
                <a:solidFill>
                  <a:srgbClr val="4F81BD"/>
                </a:solidFill>
                <a:latin typeface="Arial" panose="020B0604020202020204" pitchFamily="34" charset="0"/>
              </a:rPr>
              <a:t>El Estado reconoce como </a:t>
            </a:r>
            <a:r>
              <a:rPr lang="es-CL" sz="1800" kern="1400" dirty="0" smtClean="0">
                <a:solidFill>
                  <a:srgbClr val="4F81BD"/>
                </a:solidFill>
                <a:latin typeface="Arial" panose="020B0604020202020204" pitchFamily="34" charset="0"/>
              </a:rPr>
              <a:t>Pueblos Indígenas </a:t>
            </a:r>
            <a:r>
              <a:rPr lang="es-CL" sz="1800" kern="1400" dirty="0">
                <a:solidFill>
                  <a:srgbClr val="4F81BD"/>
                </a:solidFill>
                <a:latin typeface="Arial" panose="020B0604020202020204" pitchFamily="34" charset="0"/>
              </a:rPr>
              <a:t>de Chile </a:t>
            </a:r>
            <a:r>
              <a:rPr lang="es-CL" sz="1800" kern="1400" dirty="0" smtClean="0">
                <a:solidFill>
                  <a:srgbClr val="4F81BD"/>
                </a:solidFill>
                <a:latin typeface="Arial" panose="020B0604020202020204" pitchFamily="34" charset="0"/>
              </a:rPr>
              <a:t>a: </a:t>
            </a:r>
            <a:r>
              <a:rPr lang="es-CL" sz="1800" b="1" kern="1400" dirty="0" smtClean="0">
                <a:solidFill>
                  <a:srgbClr val="4F81BD"/>
                </a:solidFill>
                <a:latin typeface="Arial" panose="020B0604020202020204" pitchFamily="34" charset="0"/>
              </a:rPr>
              <a:t>Mapuche</a:t>
            </a:r>
            <a:r>
              <a:rPr lang="es-CL" sz="1800" b="1" kern="1400" dirty="0">
                <a:solidFill>
                  <a:srgbClr val="4F81BD"/>
                </a:solidFill>
                <a:latin typeface="Arial" panose="020B0604020202020204" pitchFamily="34" charset="0"/>
              </a:rPr>
              <a:t>, Aimara, Rapa </a:t>
            </a:r>
            <a:r>
              <a:rPr lang="es-CL" sz="1800" b="1" kern="1400" dirty="0" err="1">
                <a:solidFill>
                  <a:srgbClr val="4F81BD"/>
                </a:solidFill>
                <a:latin typeface="Arial" panose="020B0604020202020204" pitchFamily="34" charset="0"/>
              </a:rPr>
              <a:t>Nui</a:t>
            </a:r>
            <a:r>
              <a:rPr lang="es-CL" sz="1800" b="1" kern="1400" dirty="0">
                <a:solidFill>
                  <a:srgbClr val="4F81BD"/>
                </a:solidFill>
                <a:latin typeface="Arial" panose="020B0604020202020204" pitchFamily="34" charset="0"/>
              </a:rPr>
              <a:t> o Pascuenses,  Atacameñas, Quechuas y Collas del norte del país, </a:t>
            </a:r>
            <a:r>
              <a:rPr lang="es-CL" sz="1800" b="1" kern="1400" dirty="0" err="1">
                <a:solidFill>
                  <a:srgbClr val="4F81BD"/>
                </a:solidFill>
                <a:latin typeface="Arial" panose="020B0604020202020204" pitchFamily="34" charset="0"/>
              </a:rPr>
              <a:t>Kawashkar</a:t>
            </a:r>
            <a:r>
              <a:rPr lang="es-CL" sz="1800" b="1" kern="1400" dirty="0">
                <a:solidFill>
                  <a:srgbClr val="4F81BD"/>
                </a:solidFill>
                <a:latin typeface="Arial" panose="020B0604020202020204" pitchFamily="34" charset="0"/>
              </a:rPr>
              <a:t> o Alacalufe y </a:t>
            </a:r>
            <a:r>
              <a:rPr lang="es-CL" sz="1800" b="1" kern="1400" dirty="0" err="1">
                <a:solidFill>
                  <a:srgbClr val="4F81BD"/>
                </a:solidFill>
                <a:latin typeface="Arial" panose="020B0604020202020204" pitchFamily="34" charset="0"/>
              </a:rPr>
              <a:t>Yámana</a:t>
            </a:r>
            <a:r>
              <a:rPr lang="es-CL" sz="1800" b="1" kern="1400" dirty="0">
                <a:solidFill>
                  <a:srgbClr val="4F81BD"/>
                </a:solidFill>
                <a:latin typeface="Arial" panose="020B0604020202020204" pitchFamily="34" charset="0"/>
              </a:rPr>
              <a:t> o </a:t>
            </a:r>
            <a:r>
              <a:rPr lang="es-CL" sz="1800" b="1" kern="1400" dirty="0" err="1">
                <a:solidFill>
                  <a:srgbClr val="4F81BD"/>
                </a:solidFill>
                <a:latin typeface="Arial" panose="020B0604020202020204" pitchFamily="34" charset="0"/>
              </a:rPr>
              <a:t>Yagán</a:t>
            </a:r>
            <a:r>
              <a:rPr lang="es-CL" sz="1800" b="1" kern="1400" dirty="0">
                <a:solidFill>
                  <a:srgbClr val="4F81BD"/>
                </a:solidFill>
                <a:latin typeface="Arial" panose="020B0604020202020204" pitchFamily="34" charset="0"/>
              </a:rPr>
              <a:t>.</a:t>
            </a:r>
            <a:r>
              <a:rPr lang="es-CL" sz="1800" kern="1400" dirty="0">
                <a:solidFill>
                  <a:srgbClr val="4F81BD"/>
                </a:solidFill>
                <a:latin typeface="Arial" panose="020B0604020202020204" pitchFamily="34" charset="0"/>
              </a:rPr>
              <a:t>  Valora su existencia por ser parte esencial de las raíces de la Nación, es por ello, que es importante para el sector Salud manejar información de personas pertenecientes a Pueblos Originarios que </a:t>
            </a:r>
            <a:r>
              <a:rPr lang="es-CL" sz="1800" kern="1400" dirty="0">
                <a:solidFill>
                  <a:srgbClr val="4F81BD"/>
                </a:solidFill>
                <a:latin typeface="Verdana" panose="020B0604030504040204" pitchFamily="34" charset="0"/>
              </a:rPr>
              <a:t>utilizan la Red Asistencial.</a:t>
            </a:r>
            <a:endParaRPr lang="es-CL" sz="1800" kern="1400" dirty="0">
              <a:solidFill>
                <a:srgbClr val="4F81BD"/>
              </a:solidFill>
              <a:latin typeface="Times New Roman" panose="02020603050405020304" pitchFamily="18" charset="0"/>
            </a:endParaRPr>
          </a:p>
          <a:p>
            <a:pPr marL="0" lvl="0" indent="0">
              <a:spcBef>
                <a:spcPts val="0"/>
              </a:spcBef>
            </a:pPr>
            <a:endParaRPr lang="es-CL" sz="1800" kern="140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21625995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s-CL" sz="2500" b="1" dirty="0" smtClean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Para que usamos entonces los registros?</a:t>
            </a:r>
            <a:endParaRPr lang="es-CL" sz="2500" b="1" dirty="0">
              <a:solidFill>
                <a:schemeClr val="accent1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942415" y="2281080"/>
            <a:ext cx="6591985" cy="2231923"/>
          </a:xfrm>
        </p:spPr>
        <p:txBody>
          <a:bodyPr/>
          <a:lstStyle/>
          <a:p>
            <a:pPr marL="0" indent="0">
              <a:buNone/>
            </a:pPr>
            <a:r>
              <a:rPr lang="es-CL" sz="2300" dirty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Generar información estadística confiable, oportuna y útil, que permita apoyar la toma de decisiones, orientado a mejorar la calidad de la </a:t>
            </a:r>
            <a:r>
              <a:rPr lang="es-CL" sz="2300" dirty="0" smtClean="0">
                <a:solidFill>
                  <a:schemeClr val="accent1">
                    <a:lumMod val="50000"/>
                  </a:schemeClr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atención.</a:t>
            </a:r>
            <a:endParaRPr lang="es-CL" sz="2300" dirty="0">
              <a:solidFill>
                <a:schemeClr val="accent1">
                  <a:lumMod val="50000"/>
                </a:schemeClr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17711958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Forma en L"/>
          <p:cNvSpPr/>
          <p:nvPr/>
        </p:nvSpPr>
        <p:spPr>
          <a:xfrm rot="5400000">
            <a:off x="792933" y="2798745"/>
            <a:ext cx="1614494" cy="2686482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tx2">
              <a:lumMod val="75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6" name="5 Triángulo isósceles"/>
          <p:cNvSpPr/>
          <p:nvPr/>
        </p:nvSpPr>
        <p:spPr>
          <a:xfrm>
            <a:off x="2491187" y="2600963"/>
            <a:ext cx="457617" cy="457617"/>
          </a:xfrm>
          <a:prstGeom prst="triangle">
            <a:avLst>
              <a:gd name="adj" fmla="val 10000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7" name="6 Forma en L"/>
          <p:cNvSpPr/>
          <p:nvPr/>
        </p:nvSpPr>
        <p:spPr>
          <a:xfrm rot="5400000">
            <a:off x="3762061" y="2064031"/>
            <a:ext cx="1614494" cy="2686482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tx2">
              <a:lumMod val="60000"/>
              <a:lumOff val="40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8" name="7 Grupo"/>
          <p:cNvGrpSpPr/>
          <p:nvPr/>
        </p:nvGrpSpPr>
        <p:grpSpPr>
          <a:xfrm>
            <a:off x="3419873" y="2866710"/>
            <a:ext cx="2570747" cy="2125979"/>
            <a:chOff x="3168353" y="1806656"/>
            <a:chExt cx="2570747" cy="2125979"/>
          </a:xfrm>
        </p:grpSpPr>
        <p:sp>
          <p:nvSpPr>
            <p:cNvPr id="14" name="13 Rectángulo"/>
            <p:cNvSpPr/>
            <p:nvPr/>
          </p:nvSpPr>
          <p:spPr>
            <a:xfrm>
              <a:off x="3168353" y="1806656"/>
              <a:ext cx="2570747" cy="212597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5" name="14 Rectángulo"/>
            <p:cNvSpPr/>
            <p:nvPr/>
          </p:nvSpPr>
          <p:spPr>
            <a:xfrm>
              <a:off x="3168353" y="1806656"/>
              <a:ext cx="2570747" cy="21259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870" tIns="102870" rIns="102870" bIns="102870" numCol="1" spcCol="1270" anchor="t" anchorCtr="0">
              <a:noAutofit/>
            </a:bodyPr>
            <a:lstStyle/>
            <a:p>
              <a:pPr lvl="0" algn="l" defTabSz="1200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2700" kern="1200" dirty="0" smtClean="0">
                  <a:solidFill>
                    <a:schemeClr val="accent1">
                      <a:lumMod val="50000"/>
                    </a:schemeClr>
                  </a:solidFill>
                </a:rPr>
                <a:t>Estadísticas de producción de actividades de los establecimientos  </a:t>
              </a:r>
              <a:endParaRPr lang="es-CL" sz="2700" kern="1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sp>
        <p:nvSpPr>
          <p:cNvPr id="9" name="8 Triángulo isósceles"/>
          <p:cNvSpPr/>
          <p:nvPr/>
        </p:nvSpPr>
        <p:spPr>
          <a:xfrm>
            <a:off x="5460315" y="1866249"/>
            <a:ext cx="457617" cy="457617"/>
          </a:xfrm>
          <a:prstGeom prst="triangle">
            <a:avLst>
              <a:gd name="adj" fmla="val 100000"/>
            </a:avLst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sp>
        <p:nvSpPr>
          <p:cNvPr id="10" name="9 Forma en L"/>
          <p:cNvSpPr/>
          <p:nvPr/>
        </p:nvSpPr>
        <p:spPr>
          <a:xfrm rot="5400000">
            <a:off x="6731189" y="1329317"/>
            <a:ext cx="1614494" cy="2686482"/>
          </a:xfrm>
          <a:prstGeom prst="corner">
            <a:avLst>
              <a:gd name="adj1" fmla="val 16120"/>
              <a:gd name="adj2" fmla="val 16110"/>
            </a:avLst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pSp>
        <p:nvGrpSpPr>
          <p:cNvPr id="11" name="10 Grupo"/>
          <p:cNvGrpSpPr/>
          <p:nvPr/>
        </p:nvGrpSpPr>
        <p:grpSpPr>
          <a:xfrm>
            <a:off x="6461689" y="2131997"/>
            <a:ext cx="2425371" cy="2125979"/>
            <a:chOff x="6210169" y="1071943"/>
            <a:chExt cx="2425371" cy="2125979"/>
          </a:xfrm>
        </p:grpSpPr>
        <p:sp>
          <p:nvSpPr>
            <p:cNvPr id="12" name="11 Rectángulo"/>
            <p:cNvSpPr/>
            <p:nvPr/>
          </p:nvSpPr>
          <p:spPr>
            <a:xfrm>
              <a:off x="6210169" y="1071943"/>
              <a:ext cx="2425371" cy="2125979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13" name="12 Rectángulo"/>
            <p:cNvSpPr/>
            <p:nvPr/>
          </p:nvSpPr>
          <p:spPr>
            <a:xfrm>
              <a:off x="6210169" y="1071943"/>
              <a:ext cx="2425371" cy="2125979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02870" tIns="102870" rIns="102870" bIns="102870" numCol="1" spcCol="1270" anchor="t" anchorCtr="0">
              <a:noAutofit/>
            </a:bodyPr>
            <a:lstStyle/>
            <a:p>
              <a:pPr lvl="0" algn="l" defTabSz="1200150" rtl="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s-CL" sz="2700" kern="1200" dirty="0" smtClean="0">
                  <a:solidFill>
                    <a:schemeClr val="accent1">
                      <a:lumMod val="50000"/>
                    </a:schemeClr>
                  </a:solidFill>
                </a:rPr>
                <a:t>Estadísticas de población bajo control de los Programas de Salud. </a:t>
              </a:r>
              <a:endParaRPr lang="es-CL" sz="2700" kern="1200" dirty="0">
                <a:solidFill>
                  <a:schemeClr val="accent1">
                    <a:lumMod val="50000"/>
                  </a:schemeClr>
                </a:solidFill>
              </a:endParaRPr>
            </a:p>
          </p:txBody>
        </p:sp>
      </p:grpSp>
      <p:grpSp>
        <p:nvGrpSpPr>
          <p:cNvPr id="16" name="15 Grupo"/>
          <p:cNvGrpSpPr/>
          <p:nvPr/>
        </p:nvGrpSpPr>
        <p:grpSpPr>
          <a:xfrm>
            <a:off x="586690" y="3649087"/>
            <a:ext cx="2425371" cy="2125979"/>
            <a:chOff x="271913" y="2541370"/>
            <a:chExt cx="2425371" cy="2125979"/>
          </a:xfrm>
        </p:grpSpPr>
        <p:sp>
          <p:nvSpPr>
            <p:cNvPr id="17" name="16 Rectángulo"/>
            <p:cNvSpPr/>
            <p:nvPr/>
          </p:nvSpPr>
          <p:spPr>
            <a:xfrm>
              <a:off x="271913" y="2541370"/>
              <a:ext cx="2425371" cy="2125979"/>
            </a:xfrm>
            <a:prstGeom prst="rect">
              <a:avLst/>
            </a:prstGeom>
            <a:noFill/>
            <a:ln>
              <a:noFill/>
            </a:ln>
            <a:effectLst/>
          </p:spPr>
        </p:sp>
        <p:sp>
          <p:nvSpPr>
            <p:cNvPr id="18" name="17 Rectángulo"/>
            <p:cNvSpPr/>
            <p:nvPr/>
          </p:nvSpPr>
          <p:spPr>
            <a:xfrm>
              <a:off x="271913" y="2541370"/>
              <a:ext cx="2425371" cy="2125979"/>
            </a:xfrm>
            <a:prstGeom prst="rect">
              <a:avLst/>
            </a:prstGeom>
            <a:noFill/>
            <a:ln>
              <a:noFill/>
            </a:ln>
            <a:effectLst/>
          </p:spPr>
          <p:txBody>
            <a:bodyPr spcFirstLastPara="0" vert="horz" wrap="square" lIns="102870" tIns="102870" rIns="102870" bIns="102870" numCol="1" spcCol="1270" anchor="t" anchorCtr="0">
              <a:noAutofit/>
            </a:bodyPr>
            <a:lstStyle/>
            <a:p>
              <a:pPr marL="0" marR="0" lvl="0" indent="0" algn="l" defTabSz="1200150" rtl="0" eaLnBrk="1" fontAlgn="auto" latinLnBrk="0" hangingPunct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s-CL" sz="2700" b="0" i="0" u="none" strike="noStrike" kern="1200" cap="none" spc="0" normalizeH="0" baseline="0" noProof="0" dirty="0" smtClean="0">
                  <a:ln>
                    <a:noFill/>
                  </a:ln>
                  <a:solidFill>
                    <a:schemeClr val="accent1">
                      <a:lumMod val="50000"/>
                    </a:schemeClr>
                  </a:solidFill>
                  <a:effectLst/>
                  <a:uLnTx/>
                  <a:uFillTx/>
                  <a:latin typeface="Calibri"/>
                  <a:ea typeface="+mn-ea"/>
                  <a:cs typeface="+mn-cs"/>
                </a:rPr>
                <a:t>Chile tiene una larga historia de estadísticas sanitarias. </a:t>
              </a:r>
              <a:endParaRPr kumimoji="0" lang="es-CL" sz="2700" b="0" i="0" u="none" strike="noStrike" kern="1200" cap="none" spc="0" normalizeH="0" baseline="0" noProof="0" dirty="0">
                <a:ln>
                  <a:noFill/>
                </a:ln>
                <a:solidFill>
                  <a:schemeClr val="accent1">
                    <a:lumMod val="50000"/>
                  </a:schemeClr>
                </a:solidFill>
                <a:effectLst/>
                <a:uLnTx/>
                <a:uFillTx/>
                <a:latin typeface="Calibri"/>
                <a:ea typeface="+mn-ea"/>
                <a:cs typeface="+mn-cs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2526711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88" y="642223"/>
            <a:ext cx="8968709" cy="5426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3 Elipse"/>
          <p:cNvSpPr/>
          <p:nvPr/>
        </p:nvSpPr>
        <p:spPr>
          <a:xfrm>
            <a:off x="2772701" y="3170904"/>
            <a:ext cx="501445" cy="2462981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635065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Marcador de contenido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5851777"/>
              </p:ext>
            </p:extLst>
          </p:nvPr>
        </p:nvGraphicFramePr>
        <p:xfrm>
          <a:off x="2385022" y="1807028"/>
          <a:ext cx="3781535" cy="37604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39506"/>
                <a:gridCol w="2042029"/>
              </a:tblGrid>
              <a:tr h="282566">
                <a:tc>
                  <a:txBody>
                    <a:bodyPr/>
                    <a:lstStyle/>
                    <a:p>
                      <a:pPr marL="1530350" indent="-1530350" algn="l" fontAlgn="b"/>
                      <a:r>
                        <a:rPr lang="es-CL" sz="1800" b="1" u="none" strike="noStrike" dirty="0">
                          <a:effectLst/>
                        </a:rPr>
                        <a:t>Mapuche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 dirty="0">
                          <a:effectLst/>
                        </a:rPr>
                        <a:t>            24.923 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2566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 dirty="0" err="1">
                          <a:effectLst/>
                        </a:rPr>
                        <a:t>Aymara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>
                          <a:effectLst/>
                        </a:rPr>
                        <a:t>              5.530 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2566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 dirty="0">
                          <a:effectLst/>
                        </a:rPr>
                        <a:t>Rapa </a:t>
                      </a:r>
                      <a:r>
                        <a:rPr lang="es-CL" sz="1800" b="1" u="none" strike="noStrike" dirty="0" err="1">
                          <a:effectLst/>
                        </a:rPr>
                        <a:t>Nui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>
                          <a:effectLst/>
                        </a:rPr>
                        <a:t>                  149 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2566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>
                          <a:effectLst/>
                        </a:rPr>
                        <a:t>Lican Antai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>
                          <a:effectLst/>
                        </a:rPr>
                        <a:t>                  957 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2566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 dirty="0">
                          <a:effectLst/>
                        </a:rPr>
                        <a:t>Quechua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 dirty="0">
                          <a:effectLst/>
                        </a:rPr>
                        <a:t>                  943 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2566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>
                          <a:effectLst/>
                        </a:rPr>
                        <a:t>Colla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 dirty="0">
                          <a:effectLst/>
                        </a:rPr>
                        <a:t>              1.939 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2566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>
                          <a:effectLst/>
                        </a:rPr>
                        <a:t>Diaguita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 dirty="0">
                          <a:effectLst/>
                        </a:rPr>
                        <a:t>            26.470 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2566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>
                          <a:effectLst/>
                        </a:rPr>
                        <a:t>Kawesqar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 dirty="0">
                          <a:effectLst/>
                        </a:rPr>
                        <a:t>                    90 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2566"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>
                          <a:effectLst/>
                        </a:rPr>
                        <a:t>Yagán</a:t>
                      </a:r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 dirty="0">
                          <a:effectLst/>
                        </a:rPr>
                        <a:t>                    74 </a:t>
                      </a:r>
                      <a:endParaRPr lang="es-CL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82566">
                <a:tc>
                  <a:txBody>
                    <a:bodyPr/>
                    <a:lstStyle/>
                    <a:p>
                      <a:pPr algn="l" fontAlgn="b"/>
                      <a:endParaRPr lang="es-CL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CL" sz="1800" b="1" u="none" strike="noStrike" dirty="0">
                          <a:effectLst/>
                        </a:rPr>
                        <a:t>            </a:t>
                      </a:r>
                      <a:r>
                        <a:rPr lang="es-CL" sz="2000" b="1" u="none" strike="noStrike" dirty="0">
                          <a:solidFill>
                            <a:srgbClr val="FF0000"/>
                          </a:solidFill>
                          <a:effectLst/>
                        </a:rPr>
                        <a:t>61.075 </a:t>
                      </a:r>
                      <a:endParaRPr lang="es-CL" sz="2000" b="1" i="0" u="none" strike="noStrike" dirty="0">
                        <a:solidFill>
                          <a:srgbClr val="FF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881"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1" u="none" strike="noStrike" dirty="0" smtClean="0">
                          <a:solidFill>
                            <a:srgbClr val="C00000"/>
                          </a:solidFill>
                          <a:effectLst/>
                        </a:rPr>
                        <a:t>8,9%</a:t>
                      </a:r>
                      <a:endParaRPr lang="es-CL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881"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es-CL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881"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2.185.792</a:t>
                      </a:r>
                      <a:endParaRPr lang="es-CL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221881">
                <a:tc>
                  <a:txBody>
                    <a:bodyPr/>
                    <a:lstStyle/>
                    <a:p>
                      <a:pPr algn="l" fontAlgn="b"/>
                      <a:endParaRPr lang="es-CL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s-CL" sz="1400" b="1" u="none" strike="noStrike" dirty="0">
                          <a:solidFill>
                            <a:srgbClr val="C00000"/>
                          </a:solidFill>
                          <a:effectLst/>
                        </a:rPr>
                        <a:t>2,8%</a:t>
                      </a:r>
                      <a:endParaRPr lang="es-CL" sz="1400" b="1" i="0" u="none" strike="noStrike" dirty="0">
                        <a:solidFill>
                          <a:srgbClr val="C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  <p:sp>
        <p:nvSpPr>
          <p:cNvPr id="5" name="Título 1"/>
          <p:cNvSpPr txBox="1">
            <a:spLocks/>
          </p:cNvSpPr>
          <p:nvPr/>
        </p:nvSpPr>
        <p:spPr bwMode="auto">
          <a:xfrm>
            <a:off x="1344620" y="447525"/>
            <a:ext cx="7135702" cy="850333"/>
          </a:xfrm>
          <a:prstGeom prst="rect">
            <a:avLst/>
          </a:prstGeom>
          <a:solidFill>
            <a:schemeClr val="bg1">
              <a:lumMod val="85000"/>
            </a:schemeClr>
          </a:solidFill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400" kern="1200">
                <a:solidFill>
                  <a:srgbClr val="006CB7"/>
                </a:solidFill>
                <a:latin typeface="Verdana"/>
                <a:ea typeface="ヒラギノ角ゴ Pro W3" charset="-128"/>
                <a:cs typeface="Verdana"/>
              </a:defRPr>
            </a:lvl1pPr>
            <a:lvl2pPr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6CB7"/>
                </a:solidFill>
                <a:latin typeface="Verdana" charset="0"/>
                <a:ea typeface="ヒラギノ角ゴ Pro W3" charset="-128"/>
              </a:defRPr>
            </a:lvl2pPr>
            <a:lvl3pPr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6CB7"/>
                </a:solidFill>
                <a:latin typeface="Verdana" charset="0"/>
                <a:ea typeface="ヒラギノ角ゴ Pro W3" charset="-128"/>
              </a:defRPr>
            </a:lvl3pPr>
            <a:lvl4pPr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6CB7"/>
                </a:solidFill>
                <a:latin typeface="Verdana" charset="0"/>
                <a:ea typeface="ヒラギノ角ゴ Pro W3" charset="-128"/>
              </a:defRPr>
            </a:lvl4pPr>
            <a:lvl5pPr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6CB7"/>
                </a:solidFill>
                <a:latin typeface="Verdana" charset="0"/>
                <a:ea typeface="ヒラギノ角ゴ Pro W3" charset="-128"/>
              </a:defRPr>
            </a:lvl5pPr>
            <a:lvl6pPr marL="457200"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6CB7"/>
                </a:solidFill>
                <a:latin typeface="Verdana" charset="0"/>
                <a:ea typeface="ヒラギノ角ゴ Pro W3" charset="-128"/>
              </a:defRPr>
            </a:lvl6pPr>
            <a:lvl7pPr marL="914400"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6CB7"/>
                </a:solidFill>
                <a:latin typeface="Verdana" charset="0"/>
                <a:ea typeface="ヒラギノ角ゴ Pro W3" charset="-128"/>
              </a:defRPr>
            </a:lvl7pPr>
            <a:lvl8pPr marL="1371600"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6CB7"/>
                </a:solidFill>
                <a:latin typeface="Verdana" charset="0"/>
                <a:ea typeface="ヒラギノ角ゴ Pro W3" charset="-128"/>
              </a:defRPr>
            </a:lvl8pPr>
            <a:lvl9pPr marL="1828800" algn="l" defTabSz="457200" rtl="0" eaLnBrk="1" fontAlgn="base" hangingPunct="1">
              <a:spcBef>
                <a:spcPct val="0"/>
              </a:spcBef>
              <a:spcAft>
                <a:spcPct val="0"/>
              </a:spcAft>
              <a:defRPr sz="2400">
                <a:solidFill>
                  <a:srgbClr val="006CB7"/>
                </a:solidFill>
                <a:latin typeface="Verdana" charset="0"/>
                <a:ea typeface="ヒラギノ角ゴ Pro W3" charset="-128"/>
              </a:defRPr>
            </a:lvl9pPr>
          </a:lstStyle>
          <a:p>
            <a:pPr defTabSz="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</a:pPr>
            <a:r>
              <a:rPr lang="es-CL" sz="2000" b="1" dirty="0" smtClean="0">
                <a:solidFill>
                  <a:srgbClr val="4F81BD"/>
                </a:solidFill>
                <a:ea typeface="+mn-ea"/>
                <a:cs typeface="+mn-cs"/>
              </a:rPr>
              <a:t>Población con Pertenencia a Pueblos Indígenas</a:t>
            </a:r>
          </a:p>
          <a:p>
            <a:pPr defTabSz="342900" fontAlgn="auto">
              <a:spcBef>
                <a:spcPct val="20000"/>
              </a:spcBef>
              <a:spcAft>
                <a:spcPts val="0"/>
              </a:spcAft>
              <a:buFont typeface="Arial"/>
              <a:buNone/>
            </a:pPr>
            <a:r>
              <a:rPr lang="es-CL" sz="2000" b="1" dirty="0" smtClean="0">
                <a:solidFill>
                  <a:srgbClr val="4F81BD"/>
                </a:solidFill>
                <a:ea typeface="+mn-ea"/>
                <a:cs typeface="+mn-cs"/>
              </a:rPr>
              <a:t>Región de Coquimbo (Fuente Censo 2017)</a:t>
            </a:r>
            <a:endParaRPr lang="es-CL" sz="2000" b="1" dirty="0">
              <a:solidFill>
                <a:srgbClr val="4F81BD"/>
              </a:solidFill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33572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3240" y="381256"/>
            <a:ext cx="8918507" cy="5898627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7125119" y="6472052"/>
            <a:ext cx="1571264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sz="900" dirty="0" smtClean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Fuente: Estadística SSC</a:t>
            </a:r>
            <a:endParaRPr lang="es-CL" sz="90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7923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icha datos paciente 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613" y="589945"/>
            <a:ext cx="8646931" cy="53748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sp>
        <p:nvSpPr>
          <p:cNvPr id="4" name="Oval 3"/>
          <p:cNvSpPr>
            <a:spLocks noChangeArrowheads="1"/>
          </p:cNvSpPr>
          <p:nvPr/>
        </p:nvSpPr>
        <p:spPr bwMode="auto">
          <a:xfrm>
            <a:off x="39889" y="4336025"/>
            <a:ext cx="2585344" cy="1075706"/>
          </a:xfrm>
          <a:prstGeom prst="ellipse">
            <a:avLst/>
          </a:prstGeom>
          <a:noFill/>
          <a:ln w="12700" algn="in">
            <a:solidFill>
              <a:srgbClr val="FF0000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  <p:txBody>
          <a:bodyPr vert="horz" wrap="square" lIns="36576" tIns="36576" rIns="36576" bIns="36576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7441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arcador de contenido 3"/>
          <p:cNvPicPr>
            <a:picLocks noGrp="1"/>
          </p:cNvPicPr>
          <p:nvPr>
            <p:ph idx="1"/>
          </p:nvPr>
        </p:nvPicPr>
        <p:blipFill rotWithShape="1">
          <a:blip r:embed="rId2"/>
          <a:srcRect l="8995" t="16898" r="22267" b="4949"/>
          <a:stretch/>
        </p:blipFill>
        <p:spPr bwMode="auto">
          <a:xfrm>
            <a:off x="166496" y="534824"/>
            <a:ext cx="8740079" cy="5616623"/>
          </a:xfrm>
          <a:prstGeom prst="rect">
            <a:avLst/>
          </a:prstGeom>
          <a:ln>
            <a:solidFill>
              <a:schemeClr val="tx1"/>
            </a:solidFill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sp>
        <p:nvSpPr>
          <p:cNvPr id="5" name="Elipse 4"/>
          <p:cNvSpPr/>
          <p:nvPr/>
        </p:nvSpPr>
        <p:spPr>
          <a:xfrm>
            <a:off x="3982920" y="2403164"/>
            <a:ext cx="2232248" cy="136815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>
              <a:ln>
                <a:solidFill>
                  <a:srgbClr val="CB0000"/>
                </a:solidFill>
              </a:ln>
              <a:noFill/>
            </a:endParaRPr>
          </a:p>
        </p:txBody>
      </p:sp>
    </p:spTree>
    <p:extLst>
      <p:ext uri="{BB962C8B-B14F-4D97-AF65-F5344CB8AC3E}">
        <p14:creationId xmlns:p14="http://schemas.microsoft.com/office/powerpoint/2010/main" val="38354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2004646" y="774176"/>
            <a:ext cx="6400800" cy="59093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L" b="1" dirty="0" smtClean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Que busca la campaña comunicacional: </a:t>
            </a:r>
          </a:p>
          <a:p>
            <a:pPr marL="285750" indent="-285750">
              <a:buFontTx/>
              <a:buChar char="-"/>
            </a:pPr>
            <a:endParaRPr lang="es-CL" b="1" dirty="0">
              <a:solidFill>
                <a:srgbClr val="4F81BD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Tx/>
              <a:buChar char="-"/>
            </a:pPr>
            <a:r>
              <a:rPr lang="es-CL" dirty="0" smtClean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 estrategia </a:t>
            </a:r>
            <a:r>
              <a:rPr lang="es-CL" dirty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que busca mejorar la captura de datos para entregar </a:t>
            </a:r>
            <a:r>
              <a:rPr lang="es-CL" dirty="0" smtClean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salud </a:t>
            </a:r>
            <a:r>
              <a:rPr lang="es-CL" dirty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 pertenencia cultural</a:t>
            </a:r>
            <a:r>
              <a:rPr lang="es-CL" dirty="0" smtClean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endParaRPr lang="es-CL" dirty="0">
              <a:solidFill>
                <a:srgbClr val="4F81BD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Tx/>
              <a:buChar char="-"/>
            </a:pPr>
            <a:r>
              <a:rPr lang="es-CL" dirty="0" smtClean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Con esta información </a:t>
            </a:r>
            <a:r>
              <a:rPr lang="es-CL" dirty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en el sector </a:t>
            </a:r>
            <a:r>
              <a:rPr lang="es-CL" dirty="0" smtClean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salud, se podrá contribuir </a:t>
            </a:r>
            <a:r>
              <a:rPr lang="es-CL" dirty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al mejoramiento de la situación de salud de dichos pueblos</a:t>
            </a:r>
            <a:r>
              <a:rPr lang="es-CL" dirty="0" smtClean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marL="285750" indent="-285750">
              <a:buFontTx/>
              <a:buChar char="-"/>
            </a:pPr>
            <a:endParaRPr lang="es-CL" dirty="0">
              <a:solidFill>
                <a:srgbClr val="4F81BD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Tx/>
              <a:buChar char="-"/>
            </a:pPr>
            <a:r>
              <a:rPr lang="es-CL" dirty="0" smtClean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Motivar a </a:t>
            </a:r>
            <a:r>
              <a:rPr lang="es-CL" dirty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la población usuaria tanto de los hospitales como en los centros de salud a indicar su pertenencia a un pueblo originario</a:t>
            </a:r>
            <a:r>
              <a:rPr lang="es-CL" dirty="0" smtClean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.</a:t>
            </a:r>
          </a:p>
          <a:p>
            <a:pPr marL="285750" indent="-285750">
              <a:buFontTx/>
              <a:buChar char="-"/>
            </a:pPr>
            <a:endParaRPr lang="es-CL" dirty="0">
              <a:solidFill>
                <a:srgbClr val="4F81BD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pPr marL="285750" indent="-285750">
              <a:buFontTx/>
              <a:buChar char="-"/>
            </a:pPr>
            <a:r>
              <a:rPr lang="es-CL" dirty="0" smtClean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El recabar antecedentes, colabora en el sistema </a:t>
            </a:r>
            <a:r>
              <a:rPr lang="es-CL" dirty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 información de salud para poder mejorar las políticas </a:t>
            </a:r>
            <a:r>
              <a:rPr lang="es-CL" dirty="0" smtClean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del sector y </a:t>
            </a:r>
            <a:r>
              <a:rPr lang="es-CL" dirty="0">
                <a:solidFill>
                  <a:srgbClr val="4F81BD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tener un impacto real en la implementación de medidas que favorezcan los tratamientos y la prevención de los pueblos originarios</a:t>
            </a:r>
          </a:p>
          <a:p>
            <a:endParaRPr lang="es-CL" dirty="0">
              <a:solidFill>
                <a:srgbClr val="4F81BD"/>
              </a:solidFill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337448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 rotWithShape="1">
          <a:blip r:embed="rId2"/>
          <a:srcRect l="37949" t="17750" r="37179" b="21624"/>
          <a:stretch/>
        </p:blipFill>
        <p:spPr>
          <a:xfrm>
            <a:off x="3071447" y="29853"/>
            <a:ext cx="4888522" cy="6702814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491918" y="649702"/>
            <a:ext cx="14798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Afiche /</a:t>
            </a:r>
          </a:p>
          <a:p>
            <a:r>
              <a:rPr lang="es-CL" dirty="0" smtClean="0"/>
              <a:t>Calendario 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639002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5441" y="143132"/>
            <a:ext cx="4889416" cy="6547671"/>
          </a:xfrm>
          <a:prstGeom prst="rect">
            <a:avLst/>
          </a:prstGeom>
        </p:spPr>
      </p:pic>
      <p:sp>
        <p:nvSpPr>
          <p:cNvPr id="6" name="CuadroTexto 5"/>
          <p:cNvSpPr txBox="1"/>
          <p:nvPr/>
        </p:nvSpPr>
        <p:spPr>
          <a:xfrm>
            <a:off x="1479886" y="782055"/>
            <a:ext cx="14798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Afiche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4175188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9253" y="4957012"/>
            <a:ext cx="5809380" cy="788069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2111" y="547437"/>
            <a:ext cx="1143000" cy="5715000"/>
          </a:xfrm>
          <a:prstGeom prst="rect">
            <a:avLst/>
          </a:prstGeom>
        </p:spPr>
      </p:pic>
      <p:sp>
        <p:nvSpPr>
          <p:cNvPr id="7" name="CuadroTexto 6"/>
          <p:cNvSpPr txBox="1"/>
          <p:nvPr/>
        </p:nvSpPr>
        <p:spPr>
          <a:xfrm>
            <a:off x="1576137" y="806116"/>
            <a:ext cx="226193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Banners  / </a:t>
            </a:r>
            <a:r>
              <a:rPr lang="es-CL" dirty="0" err="1" smtClean="0"/>
              <a:t>Gif</a:t>
            </a:r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544094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1503941" y="782057"/>
            <a:ext cx="23220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Spot</a:t>
            </a:r>
            <a:endParaRPr lang="es-CL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7214402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uadroTexto 4"/>
          <p:cNvSpPr txBox="1"/>
          <p:nvPr/>
        </p:nvSpPr>
        <p:spPr>
          <a:xfrm>
            <a:off x="1612231" y="625636"/>
            <a:ext cx="1395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dirty="0" smtClean="0"/>
              <a:t>Frases Radiales</a:t>
            </a:r>
            <a:endParaRPr lang="es-CL" dirty="0"/>
          </a:p>
        </p:txBody>
      </p:sp>
      <p:sp>
        <p:nvSpPr>
          <p:cNvPr id="2" name="Marcador de contenido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42779054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CL" dirty="0" smtClean="0">
              <a:solidFill>
                <a:srgbClr val="4F81BD"/>
              </a:solidFill>
            </a:endParaRPr>
          </a:p>
          <a:p>
            <a:endParaRPr lang="es-CL" dirty="0">
              <a:solidFill>
                <a:srgbClr val="4F81BD"/>
              </a:solidFill>
            </a:endParaRPr>
          </a:p>
          <a:p>
            <a:endParaRPr lang="es-CL" dirty="0">
              <a:solidFill>
                <a:srgbClr val="4F81BD"/>
              </a:solidFill>
            </a:endParaRPr>
          </a:p>
          <a:p>
            <a:endParaRPr lang="es-CL" dirty="0" smtClean="0">
              <a:solidFill>
                <a:srgbClr val="4F81BD"/>
              </a:solidFill>
            </a:endParaRPr>
          </a:p>
          <a:p>
            <a:r>
              <a:rPr lang="es-CL" sz="5000" b="1" dirty="0" smtClean="0">
                <a:solidFill>
                  <a:srgbClr val="4F81BD"/>
                </a:solidFill>
              </a:rPr>
              <a:t>Muchas Gracias</a:t>
            </a:r>
            <a:endParaRPr lang="es-CL" sz="5000" b="1" dirty="0">
              <a:solidFill>
                <a:srgbClr val="4F81BD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14811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4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21879</TotalTime>
  <Words>473</Words>
  <Application>Microsoft Office PowerPoint</Application>
  <PresentationFormat>Presentación en pantalla (4:3)</PresentationFormat>
  <Paragraphs>68</Paragraphs>
  <Slides>17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25" baseType="lpstr">
      <vt:lpstr>Arial</vt:lpstr>
      <vt:lpstr>Calibri</vt:lpstr>
      <vt:lpstr>gobCL</vt:lpstr>
      <vt:lpstr>Times New Roman</vt:lpstr>
      <vt:lpstr>Verdana</vt:lpstr>
      <vt:lpstr>ヒラギノ角ゴ Pro W3</vt:lpstr>
      <vt:lpstr>Custom Design</vt:lpstr>
      <vt:lpstr>1_Custom Design</vt:lpstr>
      <vt:lpstr>Presentación de PowerPoint</vt:lpstr>
      <vt:lpstr>Presentación de PowerPoint</vt:lpstr>
      <vt:lpstr>Presentación de PowerPoint</vt:lpstr>
      <vt:lpstr>Para que usamos entonces los registros?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Paola Rivera Peters</dc:creator>
  <cp:lastModifiedBy>eduardo huerta</cp:lastModifiedBy>
  <cp:revision>996</cp:revision>
  <cp:lastPrinted>2015-08-31T13:33:20Z</cp:lastPrinted>
  <dcterms:created xsi:type="dcterms:W3CDTF">2014-07-21T22:48:34Z</dcterms:created>
  <dcterms:modified xsi:type="dcterms:W3CDTF">2020-07-28T19:52:43Z</dcterms:modified>
</cp:coreProperties>
</file>